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8"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11/23/2022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qr-online.pl/" TargetMode="External"/><Relationship Id="rId2" Type="http://schemas.openxmlformats.org/officeDocument/2006/relationships/hyperlink" Target="https://www.qrcode-monkey.com/" TargetMode="External"/><Relationship Id="rId1" Type="http://schemas.openxmlformats.org/officeDocument/2006/relationships/slideLayout" Target="../slideLayouts/slideLayout2.xml"/><Relationship Id="rId5" Type="http://schemas.openxmlformats.org/officeDocument/2006/relationships/hyperlink" Target="https://webqr.com/create.html" TargetMode="External"/><Relationship Id="rId4" Type="http://schemas.openxmlformats.org/officeDocument/2006/relationships/hyperlink" Target="https://mal-den-code.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wordclouds.com/" TargetMode="External"/><Relationship Id="rId2" Type="http://schemas.openxmlformats.org/officeDocument/2006/relationships/hyperlink" Target="https://wordart.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kahoot.com/" TargetMode="External"/><Relationship Id="rId2" Type="http://schemas.openxmlformats.org/officeDocument/2006/relationships/hyperlink" Target="https://get.plickers.com/" TargetMode="External"/><Relationship Id="rId1" Type="http://schemas.openxmlformats.org/officeDocument/2006/relationships/slideLayout" Target="../slideLayouts/slideLayout2.xml"/><Relationship Id="rId5" Type="http://schemas.openxmlformats.org/officeDocument/2006/relationships/hyperlink" Target="https://b.socrative.com/login/teacher/" TargetMode="External"/><Relationship Id="rId4" Type="http://schemas.openxmlformats.org/officeDocument/2006/relationships/hyperlink" Target="https://quizizz.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ssets.plickers.com/plickers-cards/plickerscards_2up.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ipTDPy5o9Q" TargetMode="External"/><Relationship Id="rId2" Type="http://schemas.openxmlformats.org/officeDocument/2006/relationships/hyperlink" Target="https://classroomscreen.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nline-stopwatch.com/random-name-pickers/" TargetMode="External"/><Relationship Id="rId2" Type="http://schemas.openxmlformats.org/officeDocument/2006/relationships/hyperlink" Target="https://www.online-stopwatc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ello.com/pl" TargetMode="External"/><Relationship Id="rId2" Type="http://schemas.openxmlformats.org/officeDocument/2006/relationships/hyperlink" Target="https://padle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reamchange.pl/losowanie/fortune-wheel/" TargetMode="External"/><Relationship Id="rId2" Type="http://schemas.openxmlformats.org/officeDocument/2006/relationships/hyperlink" Target="https://www.classtools.net/random-name-pick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ntimeter.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zkolneinspiracje.pl/kwiatek-dla-babci-z-chmury-wyrazowej/" TargetMode="External"/><Relationship Id="rId7" Type="http://schemas.openxmlformats.org/officeDocument/2006/relationships/hyperlink" Target="https://sensonauka.pl/zakodowane-zyczenia-swiateczne-online-kody-qr-w-edukacji/" TargetMode="External"/><Relationship Id="rId2" Type="http://schemas.openxmlformats.org/officeDocument/2006/relationships/hyperlink" Target="https://sp1.edu.gdansk.pl/pl/art/patriotyczne-chmury-wyrazowe.24813.html" TargetMode="External"/><Relationship Id="rId1" Type="http://schemas.openxmlformats.org/officeDocument/2006/relationships/slideLayout" Target="../slideLayouts/slideLayout2.xml"/><Relationship Id="rId6" Type="http://schemas.openxmlformats.org/officeDocument/2006/relationships/hyperlink" Target="https://www.youtube.com/watch?v=evf3CsYN0mg" TargetMode="External"/><Relationship Id="rId5" Type="http://schemas.openxmlformats.org/officeDocument/2006/relationships/hyperlink" Target="https://www.youtube.com/watch?v=LipTDPy5o9Q" TargetMode="External"/><Relationship Id="rId4" Type="http://schemas.openxmlformats.org/officeDocument/2006/relationships/hyperlink" Target="https://zlotynauczyciel.pl/downloads/chmury-wyrazowe-lektury-kl-7-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aamboozle.com/" TargetMode="External"/><Relationship Id="rId7" Type="http://schemas.openxmlformats.org/officeDocument/2006/relationships/hyperlink" Target="https://quizlet.com/pl" TargetMode="External"/><Relationship Id="rId2" Type="http://schemas.openxmlformats.org/officeDocument/2006/relationships/hyperlink" Target="https://learningapps.org/" TargetMode="External"/><Relationship Id="rId1" Type="http://schemas.openxmlformats.org/officeDocument/2006/relationships/slideLayout" Target="../slideLayouts/slideLayout2.xml"/><Relationship Id="rId6" Type="http://schemas.openxmlformats.org/officeDocument/2006/relationships/hyperlink" Target="https://quizizz.com/" TargetMode="External"/><Relationship Id="rId5" Type="http://schemas.openxmlformats.org/officeDocument/2006/relationships/hyperlink" Target="https://kahoot.com/" TargetMode="External"/><Relationship Id="rId4" Type="http://schemas.openxmlformats.org/officeDocument/2006/relationships/hyperlink" Target="https://wordwall.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enial.ly/" TargetMode="External"/><Relationship Id="rId2" Type="http://schemas.openxmlformats.org/officeDocument/2006/relationships/hyperlink" Target="https://www.canva.com/" TargetMode="External"/><Relationship Id="rId1" Type="http://schemas.openxmlformats.org/officeDocument/2006/relationships/slideLayout" Target="../slideLayouts/slideLayout2.xml"/><Relationship Id="rId4" Type="http://schemas.openxmlformats.org/officeDocument/2006/relationships/hyperlink" Target="https://www.liveworksheets.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qr-online.pl/" TargetMode="External"/><Relationship Id="rId2" Type="http://schemas.openxmlformats.org/officeDocument/2006/relationships/hyperlink" Target="https://www.qrcode-monkey.com/" TargetMode="External"/><Relationship Id="rId1" Type="http://schemas.openxmlformats.org/officeDocument/2006/relationships/slideLayout" Target="../slideLayouts/slideLayout2.xml"/><Relationship Id="rId4" Type="http://schemas.openxmlformats.org/officeDocument/2006/relationships/hyperlink" Target="https://pl.qr-code-generator.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E91F90-7F6A-478C-6E29-F342B7D5BA8A}"/>
              </a:ext>
            </a:extLst>
          </p:cNvPr>
          <p:cNvSpPr>
            <a:spLocks noGrp="1"/>
          </p:cNvSpPr>
          <p:nvPr>
            <p:ph type="ctrTitle"/>
          </p:nvPr>
        </p:nvSpPr>
        <p:spPr/>
        <p:txBody>
          <a:bodyPr/>
          <a:lstStyle/>
          <a:p>
            <a:pP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„TAKE IT EASY” </a:t>
            </a:r>
            <a:r>
              <a:rPr lang="pl-PL"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GB"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łap-apki</a:t>
            </a:r>
            <a:r>
              <a:rPr lang="en-GB"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czyli</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TIK-</a:t>
            </a:r>
            <a:r>
              <a:rPr lang="pl-PL" sz="1800" b="1"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owy</a:t>
            </a: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niezbędnik nauczyciela</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Podtytuł 2">
            <a:extLst>
              <a:ext uri="{FF2B5EF4-FFF2-40B4-BE49-F238E27FC236}">
                <a16:creationId xmlns:a16="http://schemas.microsoft.com/office/drawing/2014/main" id="{BD105C64-077A-B482-A296-99AC33C44E3F}"/>
              </a:ext>
            </a:extLst>
          </p:cNvPr>
          <p:cNvSpPr>
            <a:spLocks noGrp="1"/>
          </p:cNvSpPr>
          <p:nvPr>
            <p:ph type="subTitle" idx="1"/>
          </p:nvPr>
        </p:nvSpPr>
        <p:spPr>
          <a:xfrm>
            <a:off x="1751012" y="3233530"/>
            <a:ext cx="8689976" cy="2729948"/>
          </a:xfrm>
        </p:spPr>
        <p:txBody>
          <a:bodyPr>
            <a:normAutofit fontScale="32500" lnSpcReduction="20000"/>
          </a:bodyPr>
          <a:lstStyle/>
          <a:p>
            <a:pPr algn="just">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48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Poniższe opracowanie zostało zainspirowane wiedzą zdobytą podczas kursu dla nauczycieli, chcących udoskonalić i rozwinąć swoje umiejętności z zakresu TIK </a:t>
            </a:r>
            <a:r>
              <a:rPr lang="pl-PL" sz="4800" i="1"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4800" b="1" i="1" cap="none"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pl-PL" sz="48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ow to </a:t>
            </a:r>
            <a:r>
              <a:rPr lang="pl-PL" sz="4800" b="1" i="1" cap="none" spc="7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use</a:t>
            </a:r>
            <a:r>
              <a:rPr lang="pl-PL" sz="48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4800" b="1" i="1" cap="none" spc="7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tablets</a:t>
            </a:r>
            <a:r>
              <a:rPr lang="pl-PL" sz="48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4800" b="1" i="1" cap="none" spc="7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educational</a:t>
            </a:r>
            <a:r>
              <a:rPr lang="pl-PL" sz="48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4800" b="1" i="1" cap="none" spc="7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apps</a:t>
            </a:r>
            <a:r>
              <a:rPr lang="pl-PL" sz="48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pl-PL" sz="4800" b="1" i="1" cap="none" spc="7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social</a:t>
            </a:r>
            <a:r>
              <a:rPr lang="pl-PL" sz="48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media in </a:t>
            </a:r>
            <a:r>
              <a:rPr lang="pl-PL" sz="4800" b="1" i="1" cap="none" spc="7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a:t>
            </a:r>
            <a:r>
              <a:rPr lang="pl-PL" sz="48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4800" b="1" i="1" cap="none" spc="7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classroom</a:t>
            </a:r>
            <a:r>
              <a:rPr lang="pl-PL" sz="48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3700" b="1" i="1" cap="none"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37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11.07-22.07.2022, </a:t>
            </a:r>
            <a:r>
              <a:rPr lang="pl-PL" sz="370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t>
            </a:r>
            <a:r>
              <a:rPr lang="pl-PL" sz="37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łochy).</a:t>
            </a:r>
            <a:endParaRPr lang="pl-PL" sz="3700" cap="non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48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Mobilność odbyła się w ramach projektu </a:t>
            </a:r>
            <a:r>
              <a:rPr lang="pl-PL" sz="4800" b="1" i="1"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4800" b="1" i="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pl-PL" sz="4800" b="1" i="1"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ake </a:t>
            </a:r>
            <a:r>
              <a:rPr lang="pl-PL" sz="4800" b="1" i="1"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a:t>
            </a:r>
            <a:r>
              <a:rPr lang="pl-PL" sz="4800" b="1" i="1"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4800" b="1" i="1"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easy</a:t>
            </a:r>
            <a:r>
              <a:rPr lang="pl-PL" sz="4800" b="1" i="1"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48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realizowanego w Szkole Podstawowej nr 2 im. Noblistów Polskich w </a:t>
            </a:r>
            <a:r>
              <a:rPr lang="pl-PL" sz="480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pl-PL" sz="48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trykowie, współfinansowanego przez Unię Europejską. </a:t>
            </a:r>
            <a:endParaRPr lang="pl-PL" sz="4800" cap="none"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00BA436F-4F21-3693-D1BA-BE375DD210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6836" y="472046"/>
            <a:ext cx="1996937" cy="2256309"/>
          </a:xfrm>
          <a:prstGeom prst="rect">
            <a:avLst/>
          </a:prstGeom>
          <a:noFill/>
        </p:spPr>
      </p:pic>
    </p:spTree>
    <p:extLst>
      <p:ext uri="{BB962C8B-B14F-4D97-AF65-F5344CB8AC3E}">
        <p14:creationId xmlns:p14="http://schemas.microsoft.com/office/powerpoint/2010/main" val="3832320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9D35FC-2A9F-812E-FDD1-1CE051EAE765}"/>
              </a:ext>
            </a:extLst>
          </p:cNvPr>
          <p:cNvSpPr>
            <a:spLocks noGrp="1"/>
          </p:cNvSpPr>
          <p:nvPr>
            <p:ph type="title"/>
          </p:nvPr>
        </p:nvSpPr>
        <p:spPr/>
        <p:txBody>
          <a:bodyPr>
            <a:normAutofit fontScale="90000"/>
          </a:bodyPr>
          <a:lstStyle/>
          <a:p>
            <a:r>
              <a:rPr lang="pl-P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Tworzenie kodów QR</a:t>
            </a:r>
            <a:r>
              <a:rPr lang="pl-PL"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t>
            </a:r>
            <a:r>
              <a:rPr lang="pl-PL" sz="36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 intuicyjne. Wystarczy w danej aplikacji wpisać tekst lub adres strony internetowej i możemy pobrać gotowy kod jako obrazek lub PDF.</a:t>
            </a:r>
            <a:br>
              <a:rPr lang="pl-PL" sz="36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D3F45015-B253-38AF-D8FF-12DC9BCD934E}"/>
              </a:ext>
            </a:extLst>
          </p:cNvPr>
          <p:cNvSpPr>
            <a:spLocks noGrp="1"/>
          </p:cNvSpPr>
          <p:nvPr>
            <p:ph sz="quarter" idx="13"/>
          </p:nvPr>
        </p:nvSpPr>
        <p:spPr/>
        <p:txBody>
          <a:bodyPr>
            <a:normAutofit lnSpcReduction="10000"/>
          </a:bodyPr>
          <a:lstStyle/>
          <a:p>
            <a:pPr marL="0" indent="0" fontAlgn="base">
              <a:lnSpc>
                <a:spcPct val="115000"/>
              </a:lnSpc>
              <a:spcAft>
                <a:spcPts val="1000"/>
              </a:spcAft>
              <a:buNone/>
            </a:pPr>
            <a:r>
              <a:rPr lang="pl-PL" sz="18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tworzenia kodów można wykorzystać następujące generatory:</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1000"/>
              </a:spcAft>
              <a:buSzPts val="1000"/>
              <a:buFont typeface="Symbol" panose="05050102010706020507" pitchFamily="18" charset="2"/>
              <a:buChar char=""/>
              <a:tabLst>
                <a:tab pos="457200" algn="l"/>
              </a:tabLst>
            </a:pPr>
            <a:r>
              <a:rPr lang="pl-PL" sz="1800" u="sng" cap="none"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h</a:t>
            </a:r>
            <a:r>
              <a:rPr lang="pl-PL" sz="1800" u="sng" cap="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ttps://www.Qrcode-monkey.Com/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1000"/>
              </a:spcAft>
              <a:buSzPts val="1000"/>
              <a:buFont typeface="Symbol" panose="05050102010706020507" pitchFamily="18" charset="2"/>
              <a:buChar char=""/>
              <a:tabLst>
                <a:tab pos="457200" algn="l"/>
              </a:tabLst>
            </a:pPr>
            <a:r>
              <a:rPr lang="pl-PL" sz="1800" u="sng" cap="none"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h</a:t>
            </a:r>
            <a:r>
              <a:rPr lang="pl-PL" sz="1800" u="sng" cap="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ttps://www.Qr-online.Pl/</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1000"/>
              </a:spcAft>
              <a:buSzPts val="1000"/>
              <a:buFont typeface="Symbol" panose="05050102010706020507" pitchFamily="18" charset="2"/>
              <a:buChar char=""/>
              <a:tabLst>
                <a:tab pos="457200" algn="l"/>
              </a:tabLst>
            </a:pPr>
            <a:r>
              <a:rPr lang="pl-PL" sz="1800" u="sng" cap="none"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h</a:t>
            </a:r>
            <a:r>
              <a:rPr lang="pl-PL" sz="1800" u="sng" cap="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ttps://mal-den-code.De/</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1000"/>
              </a:spcAft>
              <a:buSzPts val="1000"/>
              <a:buFont typeface="Symbol" panose="05050102010706020507" pitchFamily="18" charset="2"/>
              <a:buChar char=""/>
              <a:tabLst>
                <a:tab pos="457200" algn="l"/>
              </a:tabLst>
            </a:pPr>
            <a:r>
              <a:rPr lang="pl-PL" sz="1800" u="sng" cap="none"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h</a:t>
            </a:r>
            <a:r>
              <a:rPr lang="pl-PL" sz="1800" u="sng" cap="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ttps://webqr.Com/create.Html</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pl-PL" sz="1800" b="1"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Aby odczytać kod QR</a:t>
            </a:r>
            <a:r>
              <a:rPr lang="pl-PL" sz="18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wystarczy mieć zainstalowaną aplikację do odczytu kodów QR na smartfonie lub tablecie np. </a:t>
            </a:r>
            <a:r>
              <a:rPr lang="pl-PL" sz="1800" b="1"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pl-PL" sz="1800" b="1"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nigma</a:t>
            </a:r>
            <a:r>
              <a:rPr lang="pl-PL" sz="1800" b="1"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37678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9E8D5C-6744-8E09-E160-84636E89E0D6}"/>
              </a:ext>
            </a:extLst>
          </p:cNvPr>
          <p:cNvSpPr>
            <a:spLocks noGrp="1"/>
          </p:cNvSpPr>
          <p:nvPr>
            <p:ph type="title"/>
          </p:nvPr>
        </p:nvSpPr>
        <p:spPr/>
        <p:txBody>
          <a:bodyPr/>
          <a:lstStyle/>
          <a:p>
            <a:r>
              <a:rPr lang="pl-PL" sz="1800" b="1" cap="none" dirty="0" err="1">
                <a:solidFill>
                  <a:srgbClr val="000000"/>
                </a:solidFill>
                <a:effectLst/>
                <a:latin typeface="Times New Roman" panose="02020603050405020304" pitchFamily="18" charset="0"/>
                <a:ea typeface="Calibri" panose="020F0502020204030204" pitchFamily="34" charset="0"/>
              </a:rPr>
              <a:t>Inigma</a:t>
            </a:r>
            <a:r>
              <a:rPr lang="pl-PL" sz="1800" b="1" cap="none" dirty="0">
                <a:solidFill>
                  <a:srgbClr val="000000"/>
                </a:solidFill>
                <a:effectLst/>
                <a:latin typeface="Times New Roman" panose="02020603050405020304" pitchFamily="18" charset="0"/>
                <a:ea typeface="Calibri" panose="020F0502020204030204" pitchFamily="34" charset="0"/>
              </a:rPr>
              <a:t>:</a:t>
            </a:r>
            <a:r>
              <a:rPr lang="pl-PL" sz="1800" cap="none" dirty="0">
                <a:solidFill>
                  <a:srgbClr val="000000"/>
                </a:solidFill>
                <a:effectLst/>
                <a:latin typeface="Times New Roman" panose="02020603050405020304" pitchFamily="18" charset="0"/>
                <a:ea typeface="Calibri" panose="020F0502020204030204" pitchFamily="34" charset="0"/>
              </a:rPr>
              <a:t> </a:t>
            </a:r>
            <a:br>
              <a:rPr lang="pl-PL" sz="1800" cap="none" dirty="0">
                <a:solidFill>
                  <a:srgbClr val="000000"/>
                </a:solidFill>
                <a:effectLst/>
                <a:latin typeface="Times New Roman" panose="02020603050405020304" pitchFamily="18" charset="0"/>
                <a:ea typeface="Calibri" panose="020F0502020204030204" pitchFamily="34" charset="0"/>
              </a:rPr>
            </a:br>
            <a:r>
              <a:rPr lang="pl-PL" sz="1800" cap="none" dirty="0">
                <a:solidFill>
                  <a:srgbClr val="000000"/>
                </a:solidFill>
                <a:effectLst/>
                <a:latin typeface="Times New Roman" panose="02020603050405020304" pitchFamily="18" charset="0"/>
                <a:ea typeface="Calibri" panose="020F0502020204030204" pitchFamily="34" charset="0"/>
              </a:rPr>
              <a:t>to prosta aplikacja umożliwiająca skanowanie i odczytywanie kodów QR. </a:t>
            </a:r>
            <a:endParaRPr lang="pl-PL" cap="none" dirty="0"/>
          </a:p>
        </p:txBody>
      </p:sp>
      <p:pic>
        <p:nvPicPr>
          <p:cNvPr id="6" name="Obraz 5" descr="Znalezione obrazy dla zapytania inigma">
            <a:extLst>
              <a:ext uri="{FF2B5EF4-FFF2-40B4-BE49-F238E27FC236}">
                <a16:creationId xmlns:a16="http://schemas.microsoft.com/office/drawing/2014/main" id="{2E43B091-41A2-B210-577B-8F20E15E6C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6305" y="940355"/>
            <a:ext cx="476250" cy="476250"/>
          </a:xfrm>
          <a:prstGeom prst="rect">
            <a:avLst/>
          </a:prstGeom>
          <a:noFill/>
        </p:spPr>
      </p:pic>
      <p:pic>
        <p:nvPicPr>
          <p:cNvPr id="7" name="Symbol zastępczy zawartości 6" descr="Znalezione obrazy dla zapytania kody qr">
            <a:extLst>
              <a:ext uri="{FF2B5EF4-FFF2-40B4-BE49-F238E27FC236}">
                <a16:creationId xmlns:a16="http://schemas.microsoft.com/office/drawing/2014/main" id="{EAF2BAB6-341F-8E4F-762E-CC13EA89A94D}"/>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98999" y="1906351"/>
            <a:ext cx="3424237" cy="3424237"/>
          </a:xfrm>
          <a:prstGeom prst="rect">
            <a:avLst/>
          </a:prstGeom>
          <a:noFill/>
          <a:ln>
            <a:noFill/>
          </a:ln>
        </p:spPr>
      </p:pic>
      <p:pic>
        <p:nvPicPr>
          <p:cNvPr id="8" name="Obraz 7">
            <a:extLst>
              <a:ext uri="{FF2B5EF4-FFF2-40B4-BE49-F238E27FC236}">
                <a16:creationId xmlns:a16="http://schemas.microsoft.com/office/drawing/2014/main" id="{6A09B69E-8AA5-4F6D-C71C-05703EF85858}"/>
              </a:ext>
            </a:extLst>
          </p:cNvPr>
          <p:cNvPicPr>
            <a:picLocks noChangeAspect="1"/>
          </p:cNvPicPr>
          <p:nvPr/>
        </p:nvPicPr>
        <p:blipFill>
          <a:blip r:embed="rId4"/>
          <a:stretch>
            <a:fillRect/>
          </a:stretch>
        </p:blipFill>
        <p:spPr>
          <a:xfrm>
            <a:off x="9002735" y="1906351"/>
            <a:ext cx="1875505" cy="1825043"/>
          </a:xfrm>
          <a:prstGeom prst="rect">
            <a:avLst/>
          </a:prstGeom>
        </p:spPr>
      </p:pic>
      <p:pic>
        <p:nvPicPr>
          <p:cNvPr id="9" name="Obraz 8">
            <a:extLst>
              <a:ext uri="{FF2B5EF4-FFF2-40B4-BE49-F238E27FC236}">
                <a16:creationId xmlns:a16="http://schemas.microsoft.com/office/drawing/2014/main" id="{2465C78D-1ED0-C599-3423-731EFBDE3B3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3222" y="3429000"/>
            <a:ext cx="4654435" cy="2617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317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79551E-42F5-F048-8534-7828FED12864}"/>
              </a:ext>
            </a:extLst>
          </p:cNvPr>
          <p:cNvSpPr>
            <a:spLocks noGrp="1"/>
          </p:cNvSpPr>
          <p:nvPr>
            <p:ph type="title"/>
          </p:nvPr>
        </p:nvSpPr>
        <p:spPr/>
        <p:txBody>
          <a:bodyPr/>
          <a:lstStyle/>
          <a:p>
            <a:pPr fontAlgn="base">
              <a:lnSpc>
                <a:spcPts val="1950"/>
              </a:lnSpc>
              <a:spcAft>
                <a:spcPts val="1000"/>
              </a:spcAft>
            </a:pPr>
            <a:r>
              <a:rPr lang="pl-PL" sz="2800" b="1" cap="none" dirty="0">
                <a:solidFill>
                  <a:srgbClr val="244061"/>
                </a:solidFill>
                <a:effectLst/>
                <a:latin typeface="Times New Roman" panose="02020603050405020304" pitchFamily="18" charset="0"/>
                <a:ea typeface="Calibri" panose="020F0502020204030204" pitchFamily="34" charset="0"/>
                <a:cs typeface="Times New Roman" panose="02020603050405020304" pitchFamily="18" charset="0"/>
              </a:rPr>
              <a:t>Chmury wyrazowe</a:t>
            </a:r>
            <a:br>
              <a:rPr lang="pl-PL" sz="1800" cap="none" dirty="0">
                <a:effectLst/>
                <a:latin typeface="Calibri" panose="020F0502020204030204" pitchFamily="34" charset="0"/>
                <a:ea typeface="Calibri" panose="020F0502020204030204" pitchFamily="34" charset="0"/>
                <a:cs typeface="Times New Roman" panose="02020603050405020304" pitchFamily="18" charset="0"/>
              </a:rPr>
            </a:b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https://wordart.Com/</a:t>
            </a:r>
            <a:br>
              <a:rPr lang="pl-PL" sz="1800" cap="none" dirty="0">
                <a:effectLst/>
                <a:latin typeface="Calibri" panose="020F0502020204030204" pitchFamily="34" charset="0"/>
                <a:ea typeface="Calibri" panose="020F0502020204030204" pitchFamily="34" charset="0"/>
                <a:cs typeface="Times New Roman" panose="02020603050405020304" pitchFamily="18" charset="0"/>
              </a:rPr>
            </a:b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https://www.Wordclouds.Com/</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81EB93B8-522C-39D5-61A4-0B9AFA6761F4}"/>
              </a:ext>
            </a:extLst>
          </p:cNvPr>
          <p:cNvSpPr>
            <a:spLocks noGrp="1"/>
          </p:cNvSpPr>
          <p:nvPr>
            <p:ph sz="quarter" idx="13"/>
          </p:nvPr>
        </p:nvSpPr>
        <p:spPr/>
        <p:txBody>
          <a:bodyPr/>
          <a:lstStyle/>
          <a:p>
            <a:pPr marL="0" indent="0" algn="just" fontAlgn="base">
              <a:lnSpc>
                <a:spcPts val="1950"/>
              </a:lnSpc>
              <a:spcAft>
                <a:spcPts val="1000"/>
              </a:spcAft>
              <a:buNone/>
            </a:pPr>
            <a:r>
              <a:rPr lang="pl-PL" sz="18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Aplikacje te doskonale sprawdzą się:</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sz="18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ako tzw. </a:t>
            </a:r>
            <a:r>
              <a:rPr lang="pl-PL" sz="1800" cap="non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arm-up</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activities</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czyli ćwiczenia na rozgrzewkę (</a:t>
            </a:r>
            <a:r>
              <a:rPr lang="pl-PL" sz="18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przykład:</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podziel uczniów na 3-4 osobowe grupy i każdej z grup zleć to samo lub inne zadanie do wykonania np. w ciągu 3 minut napiszcie jak najwięcej słów zaczynających się na daną literę, lub wyrazy związane z wyglądem zewnętrznym czy cechami charakteru itp.</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Symbol" panose="05050102010706020507" pitchFamily="18" charset="2"/>
              <a:buChar char=""/>
            </a:pPr>
            <a:r>
              <a:rPr lang="pl-PL" sz="18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pracach projektowych, przy tworzeniu plakatów czy laurek okazjonalnych.</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77881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332189-60B0-9482-4602-42B3DEB83DB0}"/>
              </a:ext>
            </a:extLst>
          </p:cNvPr>
          <p:cNvSpPr>
            <a:spLocks noGrp="1"/>
          </p:cNvSpPr>
          <p:nvPr>
            <p:ph type="title"/>
          </p:nvPr>
        </p:nvSpPr>
        <p:spPr/>
        <p:txBody>
          <a:bodyPr/>
          <a:lstStyle/>
          <a:p>
            <a:r>
              <a:rPr lang="pl-PL" cap="none" dirty="0"/>
              <a:t>Kilka przykładów chmur wyrazowych</a:t>
            </a:r>
          </a:p>
        </p:txBody>
      </p:sp>
      <p:pic>
        <p:nvPicPr>
          <p:cNvPr id="4" name="Symbol zastępczy zawartości 3" descr="Patriotyczne chmury wyrazowe - Szkoła Podstawowa nr 1 im. Mariusza  Zaruskiego">
            <a:extLst>
              <a:ext uri="{FF2B5EF4-FFF2-40B4-BE49-F238E27FC236}">
                <a16:creationId xmlns:a16="http://schemas.microsoft.com/office/drawing/2014/main" id="{D667C526-F888-41E6-6B6C-6E2257D5BE6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5264" y="2931188"/>
            <a:ext cx="3429724" cy="3424237"/>
          </a:xfrm>
          <a:prstGeom prst="rect">
            <a:avLst/>
          </a:prstGeom>
          <a:noFill/>
          <a:ln>
            <a:noFill/>
          </a:ln>
        </p:spPr>
      </p:pic>
      <p:pic>
        <p:nvPicPr>
          <p:cNvPr id="5" name="Obraz 4">
            <a:extLst>
              <a:ext uri="{FF2B5EF4-FFF2-40B4-BE49-F238E27FC236}">
                <a16:creationId xmlns:a16="http://schemas.microsoft.com/office/drawing/2014/main" id="{46D45AAE-59DD-7410-CE07-CDDCE56924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9187" y="1991677"/>
            <a:ext cx="2333625" cy="2874645"/>
          </a:xfrm>
          <a:prstGeom prst="rect">
            <a:avLst/>
          </a:prstGeom>
          <a:noFill/>
          <a:ln>
            <a:noFill/>
          </a:ln>
        </p:spPr>
      </p:pic>
      <p:pic>
        <p:nvPicPr>
          <p:cNvPr id="6" name="Obraz 5">
            <a:extLst>
              <a:ext uri="{FF2B5EF4-FFF2-40B4-BE49-F238E27FC236}">
                <a16:creationId xmlns:a16="http://schemas.microsoft.com/office/drawing/2014/main" id="{783AA6E3-B265-9FB8-2FF2-A79BE67259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2011" y="3187900"/>
            <a:ext cx="3514725" cy="1696720"/>
          </a:xfrm>
          <a:prstGeom prst="rect">
            <a:avLst/>
          </a:prstGeom>
          <a:noFill/>
          <a:ln>
            <a:noFill/>
          </a:ln>
        </p:spPr>
      </p:pic>
    </p:spTree>
    <p:extLst>
      <p:ext uri="{BB962C8B-B14F-4D97-AF65-F5344CB8AC3E}">
        <p14:creationId xmlns:p14="http://schemas.microsoft.com/office/powerpoint/2010/main" val="408117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06A32B-7191-8C84-C851-22237577376F}"/>
              </a:ext>
            </a:extLst>
          </p:cNvPr>
          <p:cNvSpPr>
            <a:spLocks noGrp="1"/>
          </p:cNvSpPr>
          <p:nvPr>
            <p:ph type="title"/>
          </p:nvPr>
        </p:nvSpPr>
        <p:spPr/>
        <p:txBody>
          <a:bodyPr/>
          <a:lstStyle/>
          <a:p>
            <a:r>
              <a:rPr lang="pl-PL" sz="3600" b="1" dirty="0">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t>Sprawdzanie wiedzy i umiejętności uczniów</a:t>
            </a:r>
            <a:br>
              <a:rPr lang="pl-PL" sz="3600" dirty="0">
                <a:effectLst/>
                <a:latin typeface="Calibri" panose="020F0502020204030204" pitchFamily="34" charset="0"/>
                <a:ea typeface="Calibri" panose="020F0502020204030204" pitchFamily="34" charset="0"/>
                <a:cs typeface="Times New Roman" panose="02020603050405020304" pitchFamily="18" charset="0"/>
              </a:rPr>
            </a:br>
            <a:r>
              <a:rPr lang="pl-PL" sz="3600" dirty="0">
                <a:effectLst/>
                <a:latin typeface="Calibri" panose="020F0502020204030204" pitchFamily="34" charset="0"/>
                <a:ea typeface="Calibri" panose="020F0502020204030204" pitchFamily="34" charset="0"/>
                <a:cs typeface="Times New Roman" panose="02020603050405020304" pitchFamily="18" charset="0"/>
              </a:rPr>
              <a:t> </a:t>
            </a:r>
            <a:endParaRPr lang="pl-PL" dirty="0"/>
          </a:p>
        </p:txBody>
      </p:sp>
      <p:sp>
        <p:nvSpPr>
          <p:cNvPr id="3" name="Symbol zastępczy zawartości 2">
            <a:extLst>
              <a:ext uri="{FF2B5EF4-FFF2-40B4-BE49-F238E27FC236}">
                <a16:creationId xmlns:a16="http://schemas.microsoft.com/office/drawing/2014/main" id="{E8617805-E69A-67C2-41E0-3310A8C02FE5}"/>
              </a:ext>
            </a:extLst>
          </p:cNvPr>
          <p:cNvSpPr>
            <a:spLocks noGrp="1"/>
          </p:cNvSpPr>
          <p:nvPr>
            <p:ph sz="quarter" idx="13"/>
          </p:nvPr>
        </p:nvSpPr>
        <p:spPr/>
        <p:txBody>
          <a:bodyPr>
            <a:normAutofit/>
          </a:bodyPr>
          <a:lstStyle/>
          <a:p>
            <a:pPr marL="342900" lvl="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800" u="sng"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https://get.plickers.com/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800" u="sng"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https://kahoot.com/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Wingdings" panose="05000000000000000000" pitchFamily="2" charset="2"/>
              <a:buChar char=""/>
            </a:pP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https://quizizz.com/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Wingdings" panose="05000000000000000000" pitchFamily="2" charset="2"/>
              <a:buChar char=""/>
            </a:pP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https://b.socrative.com/login/teacher/</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Dzięki tym aplikacjom nauczyciel może w szybki sposób sprawdzić wiedzę i umiejętności uczniów. Aplikacje te dają nauczycielowi szybką informację zwrotną na temat postępów poszczególnych uczniów poprzez pobranie tzw. „Raportów” lub zeskanowanie odpowiedzi uczniów za pomocą aplikacji </a:t>
            </a:r>
            <a:r>
              <a:rPr lang="pl-PL" sz="1800" cap="non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lickers</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04016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51298C-9FD4-653F-7872-EFB975EAEF08}"/>
              </a:ext>
            </a:extLst>
          </p:cNvPr>
          <p:cNvSpPr>
            <a:spLocks noGrp="1"/>
          </p:cNvSpPr>
          <p:nvPr>
            <p:ph type="title"/>
          </p:nvPr>
        </p:nvSpPr>
        <p:spPr/>
        <p:txBody>
          <a:bodyPr/>
          <a:lstStyle/>
          <a:p>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Kilka słów na temat aplikacji </a:t>
            </a:r>
            <a:r>
              <a:rPr lang="pl-PL"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Plickers</a:t>
            </a: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b="1" dirty="0"/>
          </a:p>
        </p:txBody>
      </p:sp>
      <p:sp>
        <p:nvSpPr>
          <p:cNvPr id="3" name="Symbol zastępczy zawartości 2">
            <a:extLst>
              <a:ext uri="{FF2B5EF4-FFF2-40B4-BE49-F238E27FC236}">
                <a16:creationId xmlns:a16="http://schemas.microsoft.com/office/drawing/2014/main" id="{687F481B-11A4-0EF0-6601-D7809ACFB8CC}"/>
              </a:ext>
            </a:extLst>
          </p:cNvPr>
          <p:cNvSpPr>
            <a:spLocks noGrp="1"/>
          </p:cNvSpPr>
          <p:nvPr>
            <p:ph sz="quarter" idx="13"/>
          </p:nvPr>
        </p:nvSpPr>
        <p:spPr>
          <a:xfrm>
            <a:off x="913774" y="1484244"/>
            <a:ext cx="10363826" cy="4306956"/>
          </a:xfrm>
        </p:spPr>
        <p:txBody>
          <a:bodyPr/>
          <a:lstStyle/>
          <a:p>
            <a:pPr marL="0" indent="0">
              <a:buNone/>
            </a:pPr>
            <a:r>
              <a:rPr lang="pl-PL" b="1" cap="none" dirty="0" err="1"/>
              <a:t>Plickers</a:t>
            </a:r>
            <a:r>
              <a:rPr lang="pl-PL" cap="none" dirty="0"/>
              <a:t> </a:t>
            </a:r>
            <a:r>
              <a:rPr lang="pl-PL" sz="18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czyli magiczne wzorki. Aplikacja, </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dzięki której możemy przeprowadzić np. szybką sondę w klasie lub mały test. Ogromną zaletą tej aplikacji jest to, że do jej wykorzystania nasi uczniowie nie potrzebują żadnych urządzeń elektronicznych, wystarczy smartfon lub tablet z dostępem do </a:t>
            </a:r>
            <a:r>
              <a:rPr lang="pl-PL" sz="18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nternetu dla nauczyciela i wydrukowane specjalne kody kreskowe dla uczniów. Taki zestaw z powodzeniem możemy wykorzystać wychodząc ze szkolnych ławek i udając się np. na zajęcia w terenie. Narzędzie to świetnie sprawdzi się również podczas konkursów, quizów czy wycieczek szkolnych.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16314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B8A4E0-2319-2C24-392C-1F0769F339C5}"/>
              </a:ext>
            </a:extLst>
          </p:cNvPr>
          <p:cNvSpPr>
            <a:spLocks noGrp="1"/>
          </p:cNvSpPr>
          <p:nvPr>
            <p:ph type="title"/>
          </p:nvPr>
        </p:nvSpPr>
        <p:spPr/>
        <p:txBody>
          <a:bodyPr/>
          <a:lstStyle/>
          <a:p>
            <a:endParaRPr lang="pl-PL"/>
          </a:p>
        </p:txBody>
      </p:sp>
      <p:pic>
        <p:nvPicPr>
          <p:cNvPr id="4" name="Symbol zastępczy zawartości 3" descr="Plickers - o co chodzi z tymi kwadracikami? - Metodyka Języka">
            <a:extLst>
              <a:ext uri="{FF2B5EF4-FFF2-40B4-BE49-F238E27FC236}">
                <a16:creationId xmlns:a16="http://schemas.microsoft.com/office/drawing/2014/main" id="{F7A6B096-D9CB-A90A-A7D6-809A673467B6}"/>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364860" y="877956"/>
            <a:ext cx="7185860" cy="5102087"/>
          </a:xfrm>
          <a:prstGeom prst="rect">
            <a:avLst/>
          </a:prstGeom>
          <a:noFill/>
          <a:ln>
            <a:noFill/>
          </a:ln>
        </p:spPr>
      </p:pic>
    </p:spTree>
    <p:extLst>
      <p:ext uri="{BB962C8B-B14F-4D97-AF65-F5344CB8AC3E}">
        <p14:creationId xmlns:p14="http://schemas.microsoft.com/office/powerpoint/2010/main" val="234989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036B9D-BC17-F4EF-96BF-C1353F2FFB7A}"/>
              </a:ext>
            </a:extLst>
          </p:cNvPr>
          <p:cNvSpPr>
            <a:spLocks noGrp="1"/>
          </p:cNvSpPr>
          <p:nvPr>
            <p:ph type="title"/>
          </p:nvPr>
        </p:nvSpPr>
        <p:spPr/>
        <p:txBody>
          <a:bodyPr/>
          <a:lstStyle/>
          <a:p>
            <a:r>
              <a:rPr lang="pl-PL" sz="36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Karty </a:t>
            </a:r>
            <a:r>
              <a:rPr lang="pl-PL" sz="3600" b="1"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plickers</a:t>
            </a:r>
            <a:r>
              <a:rPr lang="pl-PL" sz="36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pobrania W LINKU</a:t>
            </a:r>
            <a:r>
              <a:rPr lang="pl-PL" sz="36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36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poniżej </a:t>
            </a:r>
            <a:r>
              <a:rPr lang="pl-PL" sz="3600" b="1" cap="none" dirty="0">
                <a:solidFill>
                  <a:srgbClr val="000000"/>
                </a:solidFill>
                <a:effectLst/>
                <a:latin typeface="Segoe UI Emoji" panose="020B0502040204020203" pitchFamily="34" charset="0"/>
                <a:ea typeface="Segoe UI Emoji" panose="020B0502040204020203" pitchFamily="34" charset="0"/>
                <a:cs typeface="Segoe UI Emoji" panose="020B0502040204020203" pitchFamily="34" charset="0"/>
              </a:rPr>
              <a:t>😉</a:t>
            </a:r>
            <a:endParaRPr lang="pl-PL" dirty="0"/>
          </a:p>
        </p:txBody>
      </p:sp>
      <p:sp>
        <p:nvSpPr>
          <p:cNvPr id="3" name="Symbol zastępczy zawartości 2">
            <a:extLst>
              <a:ext uri="{FF2B5EF4-FFF2-40B4-BE49-F238E27FC236}">
                <a16:creationId xmlns:a16="http://schemas.microsoft.com/office/drawing/2014/main" id="{38A28408-9F58-6D96-02BA-AFAE7A65AC5C}"/>
              </a:ext>
            </a:extLst>
          </p:cNvPr>
          <p:cNvSpPr>
            <a:spLocks noGrp="1"/>
          </p:cNvSpPr>
          <p:nvPr>
            <p:ph sz="quarter" idx="13"/>
          </p:nvPr>
        </p:nvSpPr>
        <p:spPr>
          <a:xfrm>
            <a:off x="913774" y="2367093"/>
            <a:ext cx="9687965" cy="2655482"/>
          </a:xfrm>
        </p:spPr>
        <p:txBody>
          <a:bodyPr/>
          <a:lstStyle/>
          <a:p>
            <a:pPr marL="0" indent="0" algn="just" fontAlgn="base">
              <a:lnSpc>
                <a:spcPts val="1950"/>
              </a:lnSpc>
              <a:spcAft>
                <a:spcPts val="1000"/>
              </a:spcAft>
              <a:buNone/>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 każdej karcie jest tzw. „Numer karty” czyli numer, który należy przyporządkować poszczególnym uczniom (robimy to na poziomie aplikacji czyli tworzymy klasę i przyporządkowujemy uczniów) oraz cztery możliwości odpowiedzi: A, B, C, D. Uczeń, odpowiadając na pytanie, swoją proponowaną odpowiedź ( np. C) ustawia na górze, frontem do nauczyciela, kiedy ten skanuje wszystkie odpowiedzi swoim tabletem / smartfonem.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ts val="1950"/>
              </a:lnSpc>
              <a:spcAft>
                <a:spcPts val="1000"/>
              </a:spcAft>
              <a:buNone/>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 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ttps://assets.Plickers.Com/plickers-cards/plickerscards_2up.Pdf</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1845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DE5CC7-82DB-058F-155E-EA16E789F83F}"/>
              </a:ext>
            </a:extLst>
          </p:cNvPr>
          <p:cNvSpPr>
            <a:spLocks noGrp="1"/>
          </p:cNvSpPr>
          <p:nvPr>
            <p:ph type="title"/>
          </p:nvPr>
        </p:nvSpPr>
        <p:spPr/>
        <p:txBody>
          <a:bodyPr/>
          <a:lstStyle/>
          <a:p>
            <a:r>
              <a:rPr lang="pl-PL" sz="1800" b="1" dirty="0">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t>Systemy motywacyjne</a:t>
            </a:r>
            <a:br>
              <a:rPr lang="pl-PL" sz="18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00F96D1B-AA64-5F58-35CB-B25636EBB39C}"/>
              </a:ext>
            </a:extLst>
          </p:cNvPr>
          <p:cNvSpPr>
            <a:spLocks noGrp="1"/>
          </p:cNvSpPr>
          <p:nvPr>
            <p:ph sz="quarter" idx="13"/>
          </p:nvPr>
        </p:nvSpPr>
        <p:spPr>
          <a:xfrm>
            <a:off x="913774" y="2367092"/>
            <a:ext cx="10363826" cy="4046960"/>
          </a:xfrm>
        </p:spPr>
        <p:txBody>
          <a:bodyPr>
            <a:normAutofit/>
          </a:bodyPr>
          <a:lstStyle/>
          <a:p>
            <a:pPr marL="342900" lvl="0" indent="-342900" algn="just" fontAlgn="base">
              <a:lnSpc>
                <a:spcPts val="1950"/>
              </a:lnSpc>
              <a:spcAft>
                <a:spcPts val="1000"/>
              </a:spcAft>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ttps://classroomscreen.Com/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ts val="1950"/>
              </a:lnSpc>
              <a:spcAft>
                <a:spcPts val="1000"/>
              </a:spcAft>
              <a:buNone/>
            </a:pP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Classroomscreen</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wirtualna tablica, czyli </a:t>
            </a:r>
            <a:r>
              <a:rPr lang="pl-PL" sz="1800" cap="none" dirty="0">
                <a:solidFill>
                  <a:srgbClr val="373737"/>
                </a:solidFill>
                <a:effectLst/>
                <a:latin typeface="Times New Roman" panose="02020603050405020304" pitchFamily="18" charset="0"/>
                <a:ea typeface="Calibri" panose="020F0502020204030204" pitchFamily="34" charset="0"/>
                <a:cs typeface="Times New Roman" panose="02020603050405020304" pitchFamily="18" charset="0"/>
              </a:rPr>
              <a:t>zestaw bezpłatnych narzędzi idealnych do pracy z uczniami w formie stacjonarnej i zdalnej.</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Oferuje nam </a:t>
            </a:r>
            <a:r>
              <a:rPr lang="pl-PL" sz="1800" cap="none"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zestaw przydatnych narzędzi, takich jak: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sz="1800" cap="none"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Timer</a:t>
            </a:r>
            <a:r>
              <a:rPr lang="pl-PL" sz="1800" cap="none"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(czyli minutnik),</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sz="1800" cap="none"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Generator kodów QR,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sz="1800" cap="none"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Wskaźnik poziomu hałasu w klasie,</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sz="1800" cap="none"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Narzędzia dyscyplinujące  (symbole, sygnalizacja świetlna),</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Symbol" panose="05050102010706020507" pitchFamily="18" charset="2"/>
              <a:buChar char=""/>
            </a:pPr>
            <a:r>
              <a:rPr lang="pl-PL" sz="1800" cap="none"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Narzędzia do głosowania i ewaluacji lekcji.</a:t>
            </a:r>
          </a:p>
          <a:p>
            <a:pPr marL="0" indent="0" algn="just" fontAlgn="base">
              <a:lnSpc>
                <a:spcPts val="1950"/>
              </a:lnSpc>
              <a:spcAft>
                <a:spcPts val="1000"/>
              </a:spcAft>
              <a:buNone/>
            </a:pPr>
            <a:r>
              <a:rPr lang="pl-PL" sz="18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Link do poradnika w języku polskim:</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https://www.Youtube.Com/watch?V=liptdpy5o9q</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ts val="1950"/>
              </a:lnSpc>
              <a:spcAft>
                <a:spcPts val="1000"/>
              </a:spcAft>
              <a:buNone/>
            </a:pP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13855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559A01-850C-1F40-EDC1-FE8CF67AB9FD}"/>
              </a:ext>
            </a:extLst>
          </p:cNvPr>
          <p:cNvSpPr>
            <a:spLocks noGrp="1"/>
          </p:cNvSpPr>
          <p:nvPr>
            <p:ph type="title"/>
          </p:nvPr>
        </p:nvSpPr>
        <p:spPr/>
        <p:txBody>
          <a:bodyPr/>
          <a:lstStyle/>
          <a:p>
            <a:r>
              <a:rPr lang="pl-PL" sz="1800" b="1" dirty="0">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t>Wyznaczanie czasu na poszczególne aktywności</a:t>
            </a:r>
            <a:br>
              <a:rPr lang="pl-PL" sz="18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794150B7-88A3-859D-7A33-E8B0B05C3742}"/>
              </a:ext>
            </a:extLst>
          </p:cNvPr>
          <p:cNvSpPr>
            <a:spLocks noGrp="1"/>
          </p:cNvSpPr>
          <p:nvPr>
            <p:ph sz="quarter" idx="13"/>
          </p:nvPr>
        </p:nvSpPr>
        <p:spPr/>
        <p:txBody>
          <a:bodyPr/>
          <a:lstStyle/>
          <a:p>
            <a:pPr marL="342900" lvl="0" indent="-342900" algn="just" fontAlgn="base">
              <a:lnSpc>
                <a:spcPts val="1950"/>
              </a:lnSpc>
              <a:spcAft>
                <a:spcPts val="1000"/>
              </a:spcAft>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ttps://www.Online-stopwatch.Com/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u="sng"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Idealne i przejrzyste narzędzie, które pozwoli uczniom i nauczycielowi kontrolować czas podczas wykonywania poszczególnych zadań.</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u="sng"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Wybierając </a:t>
            </a:r>
            <a:r>
              <a:rPr lang="pl-PL" sz="1800" u="sng"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random</a:t>
            </a:r>
            <a:r>
              <a:rPr lang="pl-PL" sz="1800" u="sng"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800" u="sng"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name</a:t>
            </a:r>
            <a:r>
              <a:rPr lang="pl-PL" sz="1800" u="sng"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800" u="sng"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picker</a:t>
            </a:r>
            <a:r>
              <a:rPr lang="pl-PL" sz="1800" u="sng"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można losować uczniów do pracy w parach, czy grupach: </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https://www.Online-stopwatch.Com/random-name-pickers/</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36549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C61436-0BEE-4ED2-0326-156E99BDDA3C}"/>
              </a:ext>
            </a:extLst>
          </p:cNvPr>
          <p:cNvSpPr>
            <a:spLocks noGrp="1"/>
          </p:cNvSpPr>
          <p:nvPr>
            <p:ph type="title"/>
          </p:nvPr>
        </p:nvSpPr>
        <p:spPr/>
        <p:txBody>
          <a:bodyPr/>
          <a:lstStyle/>
          <a:p>
            <a:r>
              <a:rPr lang="pl-PL" sz="3600" b="1" dirty="0">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t>Wirtualne </a:t>
            </a:r>
            <a:r>
              <a:rPr lang="pl-PL" sz="3600" b="1" dirty="0" err="1">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t>organizery</a:t>
            </a:r>
            <a:endParaRPr lang="pl-PL" dirty="0"/>
          </a:p>
        </p:txBody>
      </p:sp>
      <p:sp>
        <p:nvSpPr>
          <p:cNvPr id="3" name="Symbol zastępczy zawartości 2">
            <a:extLst>
              <a:ext uri="{FF2B5EF4-FFF2-40B4-BE49-F238E27FC236}">
                <a16:creationId xmlns:a16="http://schemas.microsoft.com/office/drawing/2014/main" id="{7E7BD2F1-622F-7871-BBA7-E4C9DAF28B17}"/>
              </a:ext>
            </a:extLst>
          </p:cNvPr>
          <p:cNvSpPr>
            <a:spLocks noGrp="1"/>
          </p:cNvSpPr>
          <p:nvPr>
            <p:ph sz="quarter" idx="13"/>
          </p:nvPr>
        </p:nvSpPr>
        <p:spPr>
          <a:xfrm>
            <a:off x="913774" y="1934818"/>
            <a:ext cx="10363826" cy="3856382"/>
          </a:xfrm>
        </p:spPr>
        <p:txBody>
          <a:bodyPr>
            <a:normAutofit fontScale="70000" lnSpcReduction="20000"/>
          </a:bodyPr>
          <a:lstStyle/>
          <a:p>
            <a:pPr marL="0" indent="0" algn="just">
              <a:lnSpc>
                <a:spcPct val="150000"/>
              </a:lnSpc>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230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pl-PL" sz="23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zyli idealne miejsce do przechowywania oraz dzielenia się zasobami edukacyjnymi.</a:t>
            </a:r>
            <a:endParaRPr lang="pl-PL" sz="23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2300" u="sng"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h</a:t>
            </a:r>
            <a:r>
              <a:rPr lang="pl-PL" sz="2300" u="sng"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ttps://padlet.Com/</a:t>
            </a:r>
            <a:endParaRPr lang="pl-PL" sz="23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2300" u="sng"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h</a:t>
            </a:r>
            <a:r>
              <a:rPr lang="pl-PL" sz="2300" u="sng"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ttps://trello.Com/pl</a:t>
            </a:r>
            <a:endParaRPr lang="pl-PL" sz="2300" u="sng"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50000"/>
              </a:lnSpc>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23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Aplikacje te doskonale sprawdzą się:</a:t>
            </a:r>
            <a:endParaRPr lang="pl-PL" sz="23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230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t>
            </a:r>
            <a:r>
              <a:rPr lang="pl-PL" sz="23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gromadzeniu ciekawych materiałów edukacyjnych oraz dzieleniu się nimi z uczniami  i nauczycielami lub wykorzystaniu ich podczas lekcji,</a:t>
            </a:r>
            <a:endParaRPr lang="pl-PL" sz="23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230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pl-PL" sz="23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odczas zdalnej pracy w grupach (nauczyciel może na bieżąco kontrolować postępy uczniów, dodawać komentarze itp.).</a:t>
            </a:r>
            <a:endParaRPr lang="pl-PL" sz="23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94820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E1856A-DDB5-76F0-D285-1BA1727440BD}"/>
              </a:ext>
            </a:extLst>
          </p:cNvPr>
          <p:cNvSpPr>
            <a:spLocks noGrp="1"/>
          </p:cNvSpPr>
          <p:nvPr>
            <p:ph type="title"/>
          </p:nvPr>
        </p:nvSpPr>
        <p:spPr/>
        <p:txBody>
          <a:bodyPr/>
          <a:lstStyle/>
          <a:p>
            <a:r>
              <a:rPr lang="pl-PL" sz="1800" b="1" dirty="0">
                <a:solidFill>
                  <a:srgbClr val="244061"/>
                </a:solidFill>
                <a:effectLst/>
                <a:latin typeface="Times New Roman" panose="02020603050405020304" pitchFamily="18" charset="0"/>
                <a:ea typeface="Calibri" panose="020F0502020204030204" pitchFamily="34" charset="0"/>
                <a:cs typeface="Times New Roman" panose="02020603050405020304" pitchFamily="18" charset="0"/>
              </a:rPr>
              <a:t>Interaktywne koła fortuny</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31154CBE-6331-5727-E2F6-DC482700FDB9}"/>
              </a:ext>
            </a:extLst>
          </p:cNvPr>
          <p:cNvSpPr>
            <a:spLocks noGrp="1"/>
          </p:cNvSpPr>
          <p:nvPr>
            <p:ph sz="quarter" idx="13"/>
          </p:nvPr>
        </p:nvSpPr>
        <p:spPr/>
        <p:txBody>
          <a:bodyPr/>
          <a:lstStyle/>
          <a:p>
            <a:pPr marL="342900" lvl="0" indent="-342900" algn="just" fontAlgn="base">
              <a:lnSpc>
                <a:spcPts val="1950"/>
              </a:lnSpc>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ttps://www.Classtools.Net/random-name-picker/</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ttps://www.Streamchange.Pl/losowanie/fortune-wheel/</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ts val="1950"/>
              </a:lnSpc>
              <a:spcAft>
                <a:spcPts val="1000"/>
              </a:spcAft>
              <a:buNone/>
            </a:pPr>
            <a:r>
              <a:rPr lang="pl-PL" sz="18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 pomocą tych aplikacji możesz:</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Losować imiona np. podział uczniów na grupy zadaniowe, przyporządkowanie uczniom zadań (działania wychowawcze),</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Symbol" panose="05050102010706020507" pitchFamily="18"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Stworzyć pytania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quiz’owe</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które można wykorzystać na różnych etapach lekcji.</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58996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CC50C6-D402-BF58-3697-B2946085E204}"/>
              </a:ext>
            </a:extLst>
          </p:cNvPr>
          <p:cNvSpPr>
            <a:spLocks noGrp="1"/>
          </p:cNvSpPr>
          <p:nvPr>
            <p:ph type="title"/>
          </p:nvPr>
        </p:nvSpPr>
        <p:spPr/>
        <p:txBody>
          <a:bodyPr/>
          <a:lstStyle/>
          <a:p>
            <a:r>
              <a:rPr lang="pl-PL" sz="1800" b="1" dirty="0">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t>Ankiety, sondaże, rankingi, głosowanie, szybka informacja zwrotna</a:t>
            </a:r>
            <a:br>
              <a:rPr lang="pl-PL" sz="18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7DBEB704-8738-7A45-CF0A-0CD56447647D}"/>
              </a:ext>
            </a:extLst>
          </p:cNvPr>
          <p:cNvSpPr>
            <a:spLocks noGrp="1"/>
          </p:cNvSpPr>
          <p:nvPr>
            <p:ph sz="quarter" idx="13"/>
          </p:nvPr>
        </p:nvSpPr>
        <p:spPr/>
        <p:txBody>
          <a:bodyPr>
            <a:normAutofit fontScale="85000" lnSpcReduction="20000"/>
          </a:bodyPr>
          <a:lstStyle/>
          <a:p>
            <a:pPr marL="342900" lvl="0" indent="-342900" algn="just">
              <a:lnSpc>
                <a:spcPct val="115000"/>
              </a:lnSpc>
              <a:spcAft>
                <a:spcPts val="1000"/>
              </a:spcAft>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ttps://www.Mentimeter.Com/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Aplikacja ta doskonale sprawdzi się na każdym etapie lekcji, gdyż można ją wykorzystać do:</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Refleksji,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Samooceny pracy uczniów,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Zbierania pomysłów,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Techniki niedokończonych zdań,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Powtórzenia zasad ortograficznych,</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Szybkiego przegłosowania jakichś kwestii np. podczas godziny wychowawczej, kiedy chcemy wybrać z uczniami miejsce na wycieczkę klasową, wspólne wyjście lub ustalić przebieg jakiejś uroczystości czy wydarzenia.</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649971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9D91F6-7533-A2AE-DC25-152C032271A0}"/>
              </a:ext>
            </a:extLst>
          </p:cNvPr>
          <p:cNvSpPr>
            <a:spLocks noGrp="1"/>
          </p:cNvSpPr>
          <p:nvPr>
            <p:ph type="title"/>
          </p:nvPr>
        </p:nvSpPr>
        <p:spPr/>
        <p:txBody>
          <a:bodyPr/>
          <a:lstStyle/>
          <a:p>
            <a:r>
              <a:rPr lang="pl-PL" dirty="0"/>
              <a:t>Dziękujemy za uwagę</a:t>
            </a:r>
          </a:p>
        </p:txBody>
      </p:sp>
      <p:pic>
        <p:nvPicPr>
          <p:cNvPr id="7" name="Symbol zastępczy zawartości 6">
            <a:extLst>
              <a:ext uri="{FF2B5EF4-FFF2-40B4-BE49-F238E27FC236}">
                <a16:creationId xmlns:a16="http://schemas.microsoft.com/office/drawing/2014/main" id="{8C293B0C-444A-6BFA-3ADD-C3012C34430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830718" y="2307459"/>
            <a:ext cx="2234862" cy="2525861"/>
          </a:xfrm>
          <a:prstGeom prst="rect">
            <a:avLst/>
          </a:prstGeom>
          <a:noFill/>
        </p:spPr>
      </p:pic>
      <p:sp>
        <p:nvSpPr>
          <p:cNvPr id="8" name="pole tekstowe 7">
            <a:extLst>
              <a:ext uri="{FF2B5EF4-FFF2-40B4-BE49-F238E27FC236}">
                <a16:creationId xmlns:a16="http://schemas.microsoft.com/office/drawing/2014/main" id="{8A2FEEAF-CACB-E81F-B7E1-22A75D267BE4}"/>
              </a:ext>
            </a:extLst>
          </p:cNvPr>
          <p:cNvSpPr txBox="1"/>
          <p:nvPr/>
        </p:nvSpPr>
        <p:spPr>
          <a:xfrm>
            <a:off x="4280451" y="5115339"/>
            <a:ext cx="3882887" cy="369332"/>
          </a:xfrm>
          <a:prstGeom prst="rect">
            <a:avLst/>
          </a:prstGeom>
          <a:noFill/>
        </p:spPr>
        <p:txBody>
          <a:bodyPr wrap="square" rtlCol="0">
            <a:spAutoFit/>
          </a:bodyPr>
          <a:lstStyle/>
          <a:p>
            <a:r>
              <a:rPr lang="pl-PL" sz="1800" dirty="0">
                <a:latin typeface="Times New Roman" panose="02020603050405020304" pitchFamily="18" charset="0"/>
                <a:cs typeface="Times New Roman" panose="02020603050405020304" pitchFamily="18" charset="0"/>
              </a:rPr>
              <a:t>Logo projektu: Amelia Marczak kl.8b </a:t>
            </a:r>
          </a:p>
        </p:txBody>
      </p:sp>
    </p:spTree>
    <p:extLst>
      <p:ext uri="{BB962C8B-B14F-4D97-AF65-F5344CB8AC3E}">
        <p14:creationId xmlns:p14="http://schemas.microsoft.com/office/powerpoint/2010/main" val="333383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DDC40A-8399-3903-5F72-617DC5340E69}"/>
              </a:ext>
            </a:extLst>
          </p:cNvPr>
          <p:cNvSpPr>
            <a:spLocks noGrp="1"/>
          </p:cNvSpPr>
          <p:nvPr>
            <p:ph type="title"/>
          </p:nvPr>
        </p:nvSpPr>
        <p:spPr/>
        <p:txBody>
          <a:bodyPr/>
          <a:lstStyle/>
          <a:p>
            <a:r>
              <a:rPr lang="pl-PL" dirty="0"/>
              <a:t>źródła</a:t>
            </a:r>
          </a:p>
        </p:txBody>
      </p:sp>
      <p:sp>
        <p:nvSpPr>
          <p:cNvPr id="3" name="Symbol zastępczy zawartości 2">
            <a:extLst>
              <a:ext uri="{FF2B5EF4-FFF2-40B4-BE49-F238E27FC236}">
                <a16:creationId xmlns:a16="http://schemas.microsoft.com/office/drawing/2014/main" id="{7E0F7105-7238-F8BB-0A1A-B864628395EC}"/>
              </a:ext>
            </a:extLst>
          </p:cNvPr>
          <p:cNvSpPr>
            <a:spLocks noGrp="1"/>
          </p:cNvSpPr>
          <p:nvPr>
            <p:ph sz="quarter" idx="13"/>
          </p:nvPr>
        </p:nvSpPr>
        <p:spPr/>
        <p:txBody>
          <a:bodyPr>
            <a:normAutofit fontScale="85000" lnSpcReduction="10000"/>
          </a:bodyPr>
          <a:lstStyle/>
          <a:p>
            <a:pPr algn="just">
              <a:lnSpc>
                <a:spcPct val="115000"/>
              </a:lnSpc>
              <a:spcAft>
                <a:spcPts val="1000"/>
              </a:spcAft>
            </a:pP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https://sp1.edu.gdansk.pl/pl/art/patriotyczne-chmury-wyrazowe.24813.html</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https://www.szkolneinspiracje.pl/kwiatek-dla-babci-z-chmury-wyrazowej/</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https://zlotynauczyciel.pl/downloads/chmury-wyrazowe-lektury-kl-7-8/</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https://olamarchwian.pl/plickers/</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https://www.youtube.com/watch?v=liptdpy5o9q</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https://www.youtube.com/watch?v=evf3csyn0mg</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https://sensonauka.pl/zakodowane-zyczenia-swiateczne-online-kody-qr-w-edukacji/</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21077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95C337-DD8F-31E9-1538-A45C3978BAC6}"/>
              </a:ext>
            </a:extLst>
          </p:cNvPr>
          <p:cNvSpPr>
            <a:spLocks noGrp="1"/>
          </p:cNvSpPr>
          <p:nvPr>
            <p:ph type="title"/>
          </p:nvPr>
        </p:nvSpPr>
        <p:spPr>
          <a:xfrm>
            <a:off x="913775" y="967409"/>
            <a:ext cx="10364451" cy="1247285"/>
          </a:xfrm>
        </p:spPr>
        <p:txBody>
          <a:bodyPr>
            <a:normAutofit fontScale="90000"/>
          </a:bodyPr>
          <a:lstStyle/>
          <a:p>
            <a:r>
              <a:rPr lang="pl-PL" sz="3600" b="1" dirty="0">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t>Interaktywne quizy</a:t>
            </a:r>
            <a:r>
              <a:rPr lang="pl-PL" sz="3600" dirty="0">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pl-PL" sz="3600" dirty="0">
                <a:solidFill>
                  <a:srgbClr val="24406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36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wykorzystania na tablicę interaktywną, tablety i smartfony.</a:t>
            </a:r>
            <a:br>
              <a:rPr lang="pl-PL" sz="36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A9A893D3-3456-47F2-08B2-EEDD9F7997AE}"/>
              </a:ext>
            </a:extLst>
          </p:cNvPr>
          <p:cNvSpPr>
            <a:spLocks noGrp="1"/>
          </p:cNvSpPr>
          <p:nvPr>
            <p:ph sz="quarter" idx="13"/>
          </p:nvPr>
        </p:nvSpPr>
        <p:spPr>
          <a:xfrm>
            <a:off x="913774" y="2367092"/>
            <a:ext cx="10363826" cy="2788004"/>
          </a:xfrm>
        </p:spPr>
        <p:txBody>
          <a:bodyPr>
            <a:normAutofit/>
          </a:bodyPr>
          <a:lstStyle/>
          <a:p>
            <a:pPr marL="342900" lvl="0" indent="-342900" algn="just" fontAlgn="base">
              <a:lnSpc>
                <a:spcPts val="1950"/>
              </a:lnSpc>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ttps://learningapps.org/</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Wingdings" panose="05000000000000000000" pitchFamily="2" charset="2"/>
              <a:buChar char=""/>
            </a:pPr>
            <a:r>
              <a:rPr lang="pl-PL" sz="1800" u="sng" cap="none"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h</a:t>
            </a:r>
            <a:r>
              <a:rPr lang="pl-PL" sz="1800" u="sng" cap="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ttps://www.baamboozle.com/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ttps://wordwall.net/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ttps://kahoot.com/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ttps://quizizz.com/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rPr>
              <a:t>ttps://quizlet.com/pl</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3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6FB2B2-40EC-9AB0-73FA-108E3DE06226}"/>
              </a:ext>
            </a:extLst>
          </p:cNvPr>
          <p:cNvSpPr>
            <a:spLocks noGrp="1"/>
          </p:cNvSpPr>
          <p:nvPr>
            <p:ph type="title"/>
          </p:nvPr>
        </p:nvSpPr>
        <p:spPr/>
        <p:txBody>
          <a:bodyPr/>
          <a:lstStyle/>
          <a:p>
            <a:r>
              <a:rPr lang="pl-PL" sz="36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Aplikacje te doskonale sprawdzą się:</a:t>
            </a:r>
            <a:br>
              <a:rPr lang="pl-PL" sz="3600" cap="none"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7E2AA7F4-D058-607F-D7D4-B83FE88C810C}"/>
              </a:ext>
            </a:extLst>
          </p:cNvPr>
          <p:cNvSpPr>
            <a:spLocks noGrp="1"/>
          </p:cNvSpPr>
          <p:nvPr>
            <p:ph sz="quarter" idx="13"/>
          </p:nvPr>
        </p:nvSpPr>
        <p:spPr>
          <a:xfrm>
            <a:off x="913774" y="2367093"/>
            <a:ext cx="10363826" cy="2628978"/>
          </a:xfrm>
        </p:spPr>
        <p:txBody>
          <a:bodyPr/>
          <a:lstStyle/>
          <a:p>
            <a:pPr marL="342900" lvl="0" indent="-342900" algn="just" fontAlgn="base">
              <a:lnSpc>
                <a:spcPts val="1950"/>
              </a:lnSpc>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r>
              <a:rPr lang="pl-PL" sz="20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ako tzw. </a:t>
            </a:r>
            <a:r>
              <a:rPr lang="pl-PL" cap="non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pl-PL" sz="20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arm-up</a:t>
            </a:r>
            <a:r>
              <a:rPr lang="pl-PL" sz="20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20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activities</a:t>
            </a:r>
            <a:r>
              <a:rPr lang="pl-PL" sz="20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czyli ćwiczenia na rozgrzewkę, </a:t>
            </a:r>
            <a:endParaRPr lang="pl-PL" sz="20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r>
              <a:rPr lang="pl-PL" sz="20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ako ćwiczenia utrwalające lub podsumowujące daną lekcję czy zagadnienie,</a:t>
            </a:r>
            <a:endParaRPr lang="pl-PL" sz="20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pl-PL" sz="20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odczas lekcji powtórzeniowych zamiast tradycyjnych ćwiczeń w podręczniku czy zeszycie ćwiczeń, </a:t>
            </a:r>
            <a:endParaRPr lang="pl-PL" sz="20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r>
              <a:rPr lang="pl-PL" sz="20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ako test sprawdzający wiedzę i umiejętności uczniów,</a:t>
            </a:r>
            <a:endParaRPr lang="pl-PL" sz="20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pl-PL" sz="20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odczas konkursów przedmiotowych z wykorzystaniem tabletów.</a:t>
            </a:r>
            <a:endParaRPr lang="pl-PL" sz="20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09067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AF7ECF-D903-42D8-1A38-A916247A3E4D}"/>
              </a:ext>
            </a:extLst>
          </p:cNvPr>
          <p:cNvSpPr>
            <a:spLocks noGrp="1"/>
          </p:cNvSpPr>
          <p:nvPr>
            <p:ph type="title"/>
          </p:nvPr>
        </p:nvSpPr>
        <p:spPr/>
        <p:txBody>
          <a:bodyPr/>
          <a:lstStyle/>
          <a:p>
            <a:r>
              <a:rPr lang="pl-PL" sz="1800" b="1" dirty="0">
                <a:solidFill>
                  <a:srgbClr val="244061"/>
                </a:solidFill>
                <a:effectLst/>
                <a:latin typeface="Times New Roman" panose="02020603050405020304" pitchFamily="18" charset="0"/>
                <a:ea typeface="Calibri" panose="020F0502020204030204" pitchFamily="34" charset="0"/>
                <a:cs typeface="Times New Roman" panose="02020603050405020304" pitchFamily="18" charset="0"/>
              </a:rPr>
              <a:t>Programy do tworzenia </a:t>
            </a:r>
            <a:br>
              <a:rPr lang="pl-PL" sz="1800" b="1" dirty="0">
                <a:solidFill>
                  <a:srgbClr val="244061"/>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244061"/>
                </a:solidFill>
                <a:effectLst/>
                <a:latin typeface="Times New Roman" panose="02020603050405020304" pitchFamily="18" charset="0"/>
                <a:ea typeface="Calibri" panose="020F0502020204030204" pitchFamily="34" charset="0"/>
                <a:cs typeface="Times New Roman" panose="02020603050405020304" pitchFamily="18" charset="0"/>
              </a:rPr>
              <a:t>prezentacji, kart pracy, pomocy dydaktycznych</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C74C1561-586C-302E-7792-1AC58519649A}"/>
              </a:ext>
            </a:extLst>
          </p:cNvPr>
          <p:cNvSpPr>
            <a:spLocks noGrp="1"/>
          </p:cNvSpPr>
          <p:nvPr>
            <p:ph sz="quarter" idx="13"/>
          </p:nvPr>
        </p:nvSpPr>
        <p:spPr/>
        <p:txBody>
          <a:bodyPr/>
          <a:lstStyle/>
          <a:p>
            <a:pPr marL="342900" lvl="0" indent="-342900" algn="just" fontAlgn="base">
              <a:lnSpc>
                <a:spcPts val="1950"/>
              </a:lnSpc>
              <a:buFont typeface="Wingdings" panose="05000000000000000000" pitchFamily="2" charset="2"/>
              <a:buChar char=""/>
            </a:pPr>
            <a:r>
              <a:rPr lang="pl-PL" sz="1800" u="sng" cap="none" dirty="0">
                <a:solidFill>
                  <a:srgbClr val="56BCFE"/>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a:t>
            </a: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ttps://www.canva.com/</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Wingdings" panose="05000000000000000000" pitchFamily="2" charset="2"/>
              <a:buChar char=""/>
            </a:pPr>
            <a:r>
              <a:rPr lang="pl-PL" sz="1800" u="sng" cap="none" dirty="0">
                <a:solidFill>
                  <a:srgbClr val="56BCFE"/>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a:t>
            </a: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ttps://www.genial.ly/</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Wingdings" panose="05000000000000000000" pitchFamily="2" charset="2"/>
              <a:buChar char=""/>
            </a:pPr>
            <a:r>
              <a:rPr lang="pl-PL" sz="1800" u="sng" cap="none" dirty="0">
                <a:solidFill>
                  <a:srgbClr val="56BCFE"/>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a:t>
            </a:r>
            <a:r>
              <a:rPr lang="pl-PL" sz="1800" u="sng" cap="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ttps://www.liveworksheets.com/</a:t>
            </a:r>
            <a:endParaRPr lang="pl-PL"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16162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A40F27-D4EC-DCDE-A5FE-90351FAF2935}"/>
              </a:ext>
            </a:extLst>
          </p:cNvPr>
          <p:cNvSpPr>
            <a:spLocks noGrp="1"/>
          </p:cNvSpPr>
          <p:nvPr>
            <p:ph type="title"/>
          </p:nvPr>
        </p:nvSpPr>
        <p:spPr/>
        <p:txBody>
          <a:bodyPr/>
          <a:lstStyle/>
          <a:p>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Aplikacje te pomogą Ci stworzyć:</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572E1196-D98E-B95B-925F-D33E693A7927}"/>
              </a:ext>
            </a:extLst>
          </p:cNvPr>
          <p:cNvSpPr>
            <a:spLocks noGrp="1"/>
          </p:cNvSpPr>
          <p:nvPr>
            <p:ph sz="quarter" idx="13"/>
          </p:nvPr>
        </p:nvSpPr>
        <p:spPr>
          <a:xfrm>
            <a:off x="913774" y="1590262"/>
            <a:ext cx="10363826" cy="5022574"/>
          </a:xfrm>
        </p:spPr>
        <p:txBody>
          <a:bodyPr>
            <a:normAutofit/>
          </a:bodyPr>
          <a:lstStyle/>
          <a:p>
            <a:pPr lvl="0" algn="just" fontAlgn="base">
              <a:lnSpc>
                <a:spcPts val="1950"/>
              </a:lnSpc>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Interaktywne pokoje zagadek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escape</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rooms</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ts val="1950"/>
              </a:lnSpc>
              <a:spcAft>
                <a:spcPts val="1000"/>
              </a:spcAft>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Atrakcyjne dla uczniów prezentacje bogate w quizy, gry i różnego rodzaju zagadki,</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rPr>
              <a:t>Karty pracy (</a:t>
            </a:r>
            <a:r>
              <a:rPr lang="pl-PL" sz="1800" cap="none" dirty="0" err="1">
                <a:solidFill>
                  <a:srgbClr val="000000"/>
                </a:solidFill>
                <a:effectLst/>
                <a:latin typeface="Times New Roman" panose="02020603050405020304" pitchFamily="18" charset="0"/>
                <a:ea typeface="Calibri" panose="020F0502020204030204" pitchFamily="34" charset="0"/>
              </a:rPr>
              <a:t>liveworksheets</a:t>
            </a:r>
            <a:r>
              <a:rPr lang="pl-PL" sz="1800" cap="none" dirty="0">
                <a:solidFill>
                  <a:srgbClr val="000000"/>
                </a:solidFill>
                <a:effectLst/>
                <a:latin typeface="Times New Roman" panose="02020603050405020304" pitchFamily="18" charset="0"/>
                <a:ea typeface="Calibri" panose="020F0502020204030204" pitchFamily="34" charset="0"/>
              </a:rPr>
              <a:t>, </a:t>
            </a:r>
            <a:r>
              <a:rPr lang="pl-PL" sz="1800" cap="none" dirty="0" err="1">
                <a:solidFill>
                  <a:srgbClr val="000000"/>
                </a:solidFill>
                <a:effectLst/>
                <a:latin typeface="Times New Roman" panose="02020603050405020304" pitchFamily="18" charset="0"/>
                <a:ea typeface="Calibri" panose="020F0502020204030204" pitchFamily="34" charset="0"/>
              </a:rPr>
              <a:t>canva</a:t>
            </a:r>
            <a:r>
              <a:rPr lang="pl-PL" sz="1800" cap="none" dirty="0">
                <a:solidFill>
                  <a:srgbClr val="000000"/>
                </a:solidFill>
                <a:effectLst/>
                <a:latin typeface="Times New Roman" panose="02020603050405020304" pitchFamily="18" charset="0"/>
                <a:ea typeface="Calibri" panose="020F0502020204030204" pitchFamily="34" charset="0"/>
              </a:rPr>
              <a:t>)</a:t>
            </a:r>
          </a:p>
          <a:p>
            <a:pPr lvl="0" algn="just" fontAlgn="base">
              <a:lnSpc>
                <a:spcPts val="1950"/>
              </a:lnSpc>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Plakaty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canva</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ts val="1950"/>
              </a:lnSpc>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Mapy myśli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canva</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ts val="1950"/>
              </a:lnSpc>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Zaproszenia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canva</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ts val="1950"/>
              </a:lnSpc>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Dyplomy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canva</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ts val="1950"/>
              </a:lnSpc>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Broszury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canva</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ts val="1950"/>
              </a:lnSpc>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Kolaże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canva</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ts val="1950"/>
              </a:lnSpc>
              <a:spcAft>
                <a:spcPts val="1000"/>
              </a:spcAft>
              <a:buFont typeface="Wingdings" panose="05000000000000000000" pitchFamily="2" charset="2"/>
              <a:buChar char="§"/>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Pocztówki (</a:t>
            </a:r>
            <a:r>
              <a:rPr lang="pl-PL" sz="18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canva</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wiele innych</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a:extLst>
              <a:ext uri="{FF2B5EF4-FFF2-40B4-BE49-F238E27FC236}">
                <a16:creationId xmlns:a16="http://schemas.microsoft.com/office/drawing/2014/main" id="{DA45C35E-55CD-3F36-B58D-5D12C2F7B610}"/>
              </a:ext>
            </a:extLst>
          </p:cNvPr>
          <p:cNvPicPr>
            <a:picLocks noChangeAspect="1"/>
          </p:cNvPicPr>
          <p:nvPr/>
        </p:nvPicPr>
        <p:blipFill>
          <a:blip r:embed="rId2"/>
          <a:stretch>
            <a:fillRect/>
          </a:stretch>
        </p:blipFill>
        <p:spPr>
          <a:xfrm>
            <a:off x="7089913" y="2564298"/>
            <a:ext cx="3359425" cy="3359425"/>
          </a:xfrm>
          <a:prstGeom prst="rect">
            <a:avLst/>
          </a:prstGeom>
        </p:spPr>
      </p:pic>
    </p:spTree>
    <p:extLst>
      <p:ext uri="{BB962C8B-B14F-4D97-AF65-F5344CB8AC3E}">
        <p14:creationId xmlns:p14="http://schemas.microsoft.com/office/powerpoint/2010/main" val="319400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830EB7-DBD8-9721-7C3E-C2968F8A61F3}"/>
              </a:ext>
            </a:extLst>
          </p:cNvPr>
          <p:cNvSpPr>
            <a:spLocks noGrp="1"/>
          </p:cNvSpPr>
          <p:nvPr>
            <p:ph type="title"/>
          </p:nvPr>
        </p:nvSpPr>
        <p:spPr/>
        <p:txBody>
          <a:bodyPr/>
          <a:lstStyle/>
          <a:p>
            <a:r>
              <a:rPr lang="pl-PL" sz="1800" b="1" dirty="0">
                <a:solidFill>
                  <a:srgbClr val="244061"/>
                </a:solidFill>
                <a:effectLst/>
                <a:latin typeface="Times New Roman" panose="02020603050405020304" pitchFamily="18" charset="0"/>
                <a:ea typeface="Calibri" panose="020F0502020204030204" pitchFamily="34" charset="0"/>
                <a:cs typeface="Times New Roman" panose="02020603050405020304" pitchFamily="18" charset="0"/>
              </a:rPr>
              <a:t>Generatory kodów QR</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50C7D260-1931-12E0-FA36-AC279D463CE4}"/>
              </a:ext>
            </a:extLst>
          </p:cNvPr>
          <p:cNvSpPr>
            <a:spLocks noGrp="1"/>
          </p:cNvSpPr>
          <p:nvPr>
            <p:ph sz="quarter" idx="13"/>
          </p:nvPr>
        </p:nvSpPr>
        <p:spPr/>
        <p:txBody>
          <a:bodyPr>
            <a:normAutofit lnSpcReduction="10000"/>
          </a:bodyPr>
          <a:lstStyle/>
          <a:p>
            <a:pPr marL="342900" lvl="0" indent="-342900" algn="just" fontAlgn="base">
              <a:lnSpc>
                <a:spcPts val="1950"/>
              </a:lnSpc>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ttps://www.Qrcode-monkey.Com/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ttps://www.Qr-online.Pl/</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Wingdings" panose="05000000000000000000" pitchFamily="2" charset="2"/>
              <a:buChar char=""/>
            </a:pPr>
            <a:r>
              <a:rPr lang="pl-PL" sz="1800" u="sng" cap="none"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a:t>
            </a:r>
            <a:r>
              <a:rPr lang="pl-PL" sz="1800" u="sng" cap="non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ttps://pl.Qr-code-generator.Com/</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a:t>
            </a:r>
            <a:r>
              <a:rPr lang="pl-PL" sz="18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kodach QR</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możemy ukryć linki do filmików, piosenek, prezentacji, różnorodne teksty, pytania, wiadomości głosowe, obrazki, zagadki, linki do gier i ćwiczeń interaktywnych czyli wszystko to, co możemy wykorzystać podczas zajęć. </a:t>
            </a:r>
          </a:p>
          <a:p>
            <a:pPr marL="0" indent="0">
              <a:buNone/>
            </a:pP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Kody wprowadzają element ciekawości i rywalizacji. Dużą zaletą kodów QR jest to, że wszystko odbywa się bez drukowania kart pracy czy żmudnego wpisywania adresów stron internetowych, gdyż dzięki kodom QR jesteśmy automatycznie przekierowani do interesujących nas materiałów czy stron www. </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391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7098FD-CC9C-4009-A6FF-76A45D7CE126}"/>
              </a:ext>
            </a:extLst>
          </p:cNvPr>
          <p:cNvSpPr>
            <a:spLocks noGrp="1"/>
          </p:cNvSpPr>
          <p:nvPr>
            <p:ph type="title"/>
          </p:nvPr>
        </p:nvSpPr>
        <p:spPr>
          <a:xfrm>
            <a:off x="913775" y="618517"/>
            <a:ext cx="10364451" cy="1342805"/>
          </a:xfrm>
        </p:spPr>
        <p:txBody>
          <a:bodyPr/>
          <a:lstStyle/>
          <a:p>
            <a:r>
              <a:rPr lang="pl-PL" sz="1800" b="1" dirty="0">
                <a:solidFill>
                  <a:srgbClr val="000000"/>
                </a:solidFill>
                <a:effectLst/>
                <a:latin typeface="Times New Roman" panose="02020603050405020304" pitchFamily="18" charset="0"/>
                <a:ea typeface="Calibri" panose="020F0502020204030204" pitchFamily="34" charset="0"/>
              </a:rPr>
              <a:t>Kody QR </a:t>
            </a:r>
            <a:br>
              <a:rPr lang="pl-PL" sz="1800" b="1" dirty="0">
                <a:solidFill>
                  <a:srgbClr val="000000"/>
                </a:solidFill>
                <a:effectLst/>
                <a:latin typeface="Times New Roman" panose="02020603050405020304" pitchFamily="18" charset="0"/>
                <a:ea typeface="Calibri" panose="020F0502020204030204" pitchFamily="34" charset="0"/>
              </a:rPr>
            </a:br>
            <a:r>
              <a:rPr lang="pl-PL" sz="1800" b="1" cap="none" dirty="0">
                <a:solidFill>
                  <a:srgbClr val="000000"/>
                </a:solidFill>
                <a:effectLst/>
                <a:latin typeface="Times New Roman" panose="02020603050405020304" pitchFamily="18" charset="0"/>
                <a:ea typeface="Calibri" panose="020F0502020204030204" pitchFamily="34" charset="0"/>
              </a:rPr>
              <a:t>doskonale sprawdzą się</a:t>
            </a:r>
            <a:r>
              <a:rPr lang="pl-PL" sz="1800" b="1" dirty="0">
                <a:solidFill>
                  <a:srgbClr val="000000"/>
                </a:solidFill>
                <a:effectLst/>
                <a:latin typeface="Times New Roman" panose="02020603050405020304" pitchFamily="18" charset="0"/>
                <a:ea typeface="Calibri" panose="020F0502020204030204" pitchFamily="34" charset="0"/>
              </a:rPr>
              <a:t>:</a:t>
            </a:r>
            <a:endParaRPr lang="pl-PL" dirty="0"/>
          </a:p>
        </p:txBody>
      </p:sp>
      <p:sp>
        <p:nvSpPr>
          <p:cNvPr id="3" name="Symbol zastępczy zawartości 2">
            <a:extLst>
              <a:ext uri="{FF2B5EF4-FFF2-40B4-BE49-F238E27FC236}">
                <a16:creationId xmlns:a16="http://schemas.microsoft.com/office/drawing/2014/main" id="{B72010FB-474A-94FF-8834-7461A053AC49}"/>
              </a:ext>
            </a:extLst>
          </p:cNvPr>
          <p:cNvSpPr>
            <a:spLocks noGrp="1"/>
          </p:cNvSpPr>
          <p:nvPr>
            <p:ph sz="quarter" idx="13"/>
          </p:nvPr>
        </p:nvSpPr>
        <p:spPr>
          <a:xfrm>
            <a:off x="913774" y="2367092"/>
            <a:ext cx="10363826" cy="3993951"/>
          </a:xfrm>
        </p:spPr>
        <p:txBody>
          <a:bodyPr>
            <a:normAutofit/>
          </a:bodyPr>
          <a:lstStyle/>
          <a:p>
            <a:pPr marL="342900" lvl="0" indent="-342900" algn="just" fontAlgn="base">
              <a:lnSpc>
                <a:spcPts val="1950"/>
              </a:lnSpc>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r>
              <a:rPr lang="pl-PL"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ako wprowadzenie do lekcji (</a:t>
            </a:r>
            <a:r>
              <a:rPr lang="pl-PL"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przykład:</a:t>
            </a:r>
            <a:r>
              <a:rPr lang="pl-PL"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kodujemy poszczególne słowa i rozwieszamy je w klasie, zadaniem uczniów będzie odszukanie i zeskanowanie kodów z ukrytymi słowami, a następnie określenie np. Tematyki zajęć lub ułożenia tematu lekcji),</a:t>
            </a:r>
            <a:endParaRPr lang="pl-PL"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pl-PL"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pracach domowych, kiedy np. Chcemy, aby uczeń obejrzał krótki filmik                         lub prezentację przed następną lekcją (element tzw. „Odwróconej klasy”); dzięki kodom QR możemy w łatwy sposób ukryć link, zamiast wysyłać go przez dziennik elektroniczny czy zapisywać na tablicy,</a:t>
            </a:r>
            <a:endParaRPr lang="pl-PL"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pl-PL"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tworzeniu niestandardowych kartek z życzeniami, które ukryjemy w kodzie QR, </a:t>
            </a:r>
            <a:endParaRPr lang="pl-PL"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pl-PL"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tworzeniu gier terenowych typu „podchody”,</a:t>
            </a:r>
            <a:endParaRPr lang="pl-PL"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1000"/>
              </a:spcAft>
              <a:buFont typeface="Symbol" panose="05050102010706020507" pitchFamily="18" charset="2"/>
              <a:buChar char=""/>
            </a:pPr>
            <a:r>
              <a:rPr lang="pl-PL"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r>
              <a:rPr lang="pl-PL"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ako motywatory czy krótkie informacje zwrotne dla uczniów, wprowadzi to dodatkowy element ciekawości i zaskoczenia</a:t>
            </a:r>
            <a:endParaRPr lang="pl-PL"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57997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0722E1-C453-D97B-0289-3522A81EB2BE}"/>
              </a:ext>
            </a:extLst>
          </p:cNvPr>
          <p:cNvSpPr>
            <a:spLocks noGrp="1"/>
          </p:cNvSpPr>
          <p:nvPr>
            <p:ph type="title"/>
          </p:nvPr>
        </p:nvSpPr>
        <p:spPr/>
        <p:txBody>
          <a:bodyPr/>
          <a:lstStyle/>
          <a:p>
            <a:r>
              <a:rPr lang="pl-PL" sz="36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Klasowe pokoje zagadek tzw. „</a:t>
            </a:r>
            <a:r>
              <a:rPr lang="pl-PL" sz="36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escape</a:t>
            </a:r>
            <a:r>
              <a:rPr lang="pl-PL" sz="36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3600" cap="non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rooms</a:t>
            </a:r>
            <a:r>
              <a:rPr lang="pl-PL" sz="36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dirty="0"/>
          </a:p>
        </p:txBody>
      </p:sp>
      <p:sp>
        <p:nvSpPr>
          <p:cNvPr id="3" name="Symbol zastępczy zawartości 2">
            <a:extLst>
              <a:ext uri="{FF2B5EF4-FFF2-40B4-BE49-F238E27FC236}">
                <a16:creationId xmlns:a16="http://schemas.microsoft.com/office/drawing/2014/main" id="{B5F25E13-2007-7062-FBA6-3B302E1DFC3B}"/>
              </a:ext>
            </a:extLst>
          </p:cNvPr>
          <p:cNvSpPr>
            <a:spLocks noGrp="1"/>
          </p:cNvSpPr>
          <p:nvPr>
            <p:ph sz="quarter" idx="13"/>
          </p:nvPr>
        </p:nvSpPr>
        <p:spPr/>
        <p:txBody>
          <a:bodyPr/>
          <a:lstStyle/>
          <a:p>
            <a:pPr marL="0" indent="0">
              <a:buNone/>
            </a:pPr>
            <a:r>
              <a:rPr lang="pl-PL" sz="1800" b="1"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pl-PL" sz="18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rzykład 1</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kodzie QR ukrywamy   np. 4-cyfrowy kod do rozkodowania kłódki, a następnie tniemy go np. na 4 części. Za każde dobrze rozwiązane zadanie uczniowie otrzymują fragment kodu QR. Kiedy zdobędą już wszystkie elementy, ich zadaniem będzie ułożenie elementów w jedną całość, zeskanowanie kodu QR i odczytanie kodu, który otworzy kłódkę;  </a:t>
            </a:r>
          </a:p>
          <a:p>
            <a:pPr marL="0" indent="0">
              <a:buNone/>
            </a:pPr>
            <a:r>
              <a:rPr lang="pl-PL" sz="1800" b="1"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pl-PL" sz="1800" b="1"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rzykład 2:</a:t>
            </a:r>
            <a:r>
              <a:rPr lang="pl-PL" sz="18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kodzie QR możemy ukryć zadania, teksty czy różnego rodzaju wskazówki, co wprowadzi dodatkowy element ciekawości i zaskoczenia, gdyż uczniowie nie będą wiedzieli, co czeka na nich w kolejnych etapach).</a:t>
            </a:r>
            <a:endParaRPr lang="pl-PL"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603408297"/>
      </p:ext>
    </p:extLst>
  </p:cSld>
  <p:clrMapOvr>
    <a:masterClrMapping/>
  </p:clrMapOvr>
</p:sld>
</file>

<file path=ppt/theme/theme1.xml><?xml version="1.0" encoding="utf-8"?>
<a:theme xmlns:a="http://schemas.openxmlformats.org/drawingml/2006/main" name="Krop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TM04033925[[fn=Kropla]]</Template>
  <TotalTime>357</TotalTime>
  <Words>1575</Words>
  <Application>Microsoft Office PowerPoint</Application>
  <PresentationFormat>Panoramiczny</PresentationFormat>
  <Paragraphs>115</Paragraphs>
  <Slides>23</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23</vt:i4>
      </vt:variant>
    </vt:vector>
  </HeadingPairs>
  <TitlesOfParts>
    <vt:vector size="32" baseType="lpstr">
      <vt:lpstr>Arial</vt:lpstr>
      <vt:lpstr>Calibri</vt:lpstr>
      <vt:lpstr>Cambria</vt:lpstr>
      <vt:lpstr>Segoe UI Emoji</vt:lpstr>
      <vt:lpstr>Symbol</vt:lpstr>
      <vt:lpstr>Times New Roman</vt:lpstr>
      <vt:lpstr>Tw Cen MT</vt:lpstr>
      <vt:lpstr>Wingdings</vt:lpstr>
      <vt:lpstr>Kropla</vt:lpstr>
      <vt:lpstr>„TAKE IT EASY” i łap-apki! czyli TIK-owy niezbędnik nauczyciela </vt:lpstr>
      <vt:lpstr>Wirtualne organizery</vt:lpstr>
      <vt:lpstr>Interaktywne quizy  do wykorzystania na tablicę interaktywną, tablety i smartfony. </vt:lpstr>
      <vt:lpstr>Aplikacje te doskonale sprawdzą się: </vt:lpstr>
      <vt:lpstr>Programy do tworzenia  prezentacji, kart pracy, pomocy dydaktycznych </vt:lpstr>
      <vt:lpstr>Aplikacje te pomogą Ci stworzyć: </vt:lpstr>
      <vt:lpstr>Generatory kodów QR </vt:lpstr>
      <vt:lpstr>Kody QR  doskonale sprawdzą się:</vt:lpstr>
      <vt:lpstr>Klasowe pokoje zagadek tzw. „escape rooms”</vt:lpstr>
      <vt:lpstr>Tworzenie kodów QR jest intuicyjne. Wystarczy w danej aplikacji wpisać tekst lub adres strony internetowej i możemy pobrać gotowy kod jako obrazek lub PDF. </vt:lpstr>
      <vt:lpstr>Inigma:  to prosta aplikacja umożliwiająca skanowanie i odczytywanie kodów QR. </vt:lpstr>
      <vt:lpstr>Chmury wyrazowe https://wordart.Com/ https://www.Wordclouds.Com/ </vt:lpstr>
      <vt:lpstr>Kilka przykładów chmur wyrazowych</vt:lpstr>
      <vt:lpstr>Sprawdzanie wiedzy i umiejętności uczniów  </vt:lpstr>
      <vt:lpstr>Kilka słów na temat aplikacji Plickers: </vt:lpstr>
      <vt:lpstr>Prezentacja programu PowerPoint</vt:lpstr>
      <vt:lpstr>Karty plickers do pobrania W LINKU poniżej 😉</vt:lpstr>
      <vt:lpstr>Systemy motywacyjne </vt:lpstr>
      <vt:lpstr>Wyznaczanie czasu na poszczególne aktywności </vt:lpstr>
      <vt:lpstr>Interaktywne koła fortuny </vt:lpstr>
      <vt:lpstr>Ankiety, sondaże, rankingi, głosowanie, szybka informacja zwrotna </vt:lpstr>
      <vt:lpstr>Dziękujemy za uwagę</vt:lpstr>
      <vt:lpstr>źródła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IT EASY” i łap-apki! czyli TIK-owy niezbędnik nauczyciela </dc:title>
  <dc:creator>Katarzyna Cnotalska</dc:creator>
  <cp:lastModifiedBy>Katarzyna Cnotalska</cp:lastModifiedBy>
  <cp:revision>15</cp:revision>
  <dcterms:created xsi:type="dcterms:W3CDTF">2022-11-12T17:34:43Z</dcterms:created>
  <dcterms:modified xsi:type="dcterms:W3CDTF">2022-11-23T16:04:10Z</dcterms:modified>
</cp:coreProperties>
</file>