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8C3C-6CD9-4F9C-9129-1D42B2842BDC}" type="datetimeFigureOut">
              <a:rPr lang="de-CH" smtClean="0"/>
              <a:t>04.07.2022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693-368C-4B33-8051-1D647513C56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21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8C3C-6CD9-4F9C-9129-1D42B2842BDC}" type="datetimeFigureOut">
              <a:rPr lang="de-CH" smtClean="0"/>
              <a:t>04.07.2022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693-368C-4B33-8051-1D647513C56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143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8C3C-6CD9-4F9C-9129-1D42B2842BDC}" type="datetimeFigureOut">
              <a:rPr lang="de-CH" smtClean="0"/>
              <a:t>04.07.2022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693-368C-4B33-8051-1D647513C56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09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8C3C-6CD9-4F9C-9129-1D42B2842BDC}" type="datetimeFigureOut">
              <a:rPr lang="de-CH" smtClean="0"/>
              <a:t>04.07.2022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693-368C-4B33-8051-1D647513C56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466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8C3C-6CD9-4F9C-9129-1D42B2842BDC}" type="datetimeFigureOut">
              <a:rPr lang="de-CH" smtClean="0"/>
              <a:t>04.07.2022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693-368C-4B33-8051-1D647513C56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274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8C3C-6CD9-4F9C-9129-1D42B2842BDC}" type="datetimeFigureOut">
              <a:rPr lang="de-CH" smtClean="0"/>
              <a:t>04.07.2022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693-368C-4B33-8051-1D647513C56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550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8C3C-6CD9-4F9C-9129-1D42B2842BDC}" type="datetimeFigureOut">
              <a:rPr lang="de-CH" smtClean="0"/>
              <a:t>04.07.2022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693-368C-4B33-8051-1D647513C56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446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8C3C-6CD9-4F9C-9129-1D42B2842BDC}" type="datetimeFigureOut">
              <a:rPr lang="de-CH" smtClean="0"/>
              <a:t>04.07.2022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693-368C-4B33-8051-1D647513C56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200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8C3C-6CD9-4F9C-9129-1D42B2842BDC}" type="datetimeFigureOut">
              <a:rPr lang="de-CH" smtClean="0"/>
              <a:t>04.07.2022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693-368C-4B33-8051-1D647513C56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150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8C3C-6CD9-4F9C-9129-1D42B2842BDC}" type="datetimeFigureOut">
              <a:rPr lang="de-CH" smtClean="0"/>
              <a:t>04.07.2022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693-368C-4B33-8051-1D647513C56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026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8C3C-6CD9-4F9C-9129-1D42B2842BDC}" type="datetimeFigureOut">
              <a:rPr lang="de-CH" smtClean="0"/>
              <a:t>04.07.2022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693-368C-4B33-8051-1D647513C56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777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D8C3C-6CD9-4F9C-9129-1D42B2842BDC}" type="datetimeFigureOut">
              <a:rPr lang="de-CH" smtClean="0"/>
              <a:t>04.07.2022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7693-368C-4B33-8051-1D647513C56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794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f/fa/State_Flag_of_Poland.png/1280px-State_Flag_of_Pol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1"/>
            <a:ext cx="109591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975199"/>
            <a:ext cx="7772400" cy="1470025"/>
          </a:xfrm>
        </p:spPr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General Education in </a:t>
            </a:r>
            <a:r>
              <a:rPr lang="de-CH" dirty="0" err="1">
                <a:solidFill>
                  <a:schemeClr val="bg1"/>
                </a:solidFill>
              </a:rPr>
              <a:t>Poland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4000" dirty="0"/>
              <a:t>General Education in </a:t>
            </a:r>
            <a:r>
              <a:rPr lang="de-CH" sz="4000" dirty="0" err="1"/>
              <a:t>Poland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G</a:t>
            </a:r>
            <a:r>
              <a:rPr lang="en-US" sz="1800" dirty="0"/>
              <a:t>eneral education is the foundation of education - school smoothly</a:t>
            </a:r>
            <a:br>
              <a:rPr lang="en-US" sz="1800" dirty="0"/>
            </a:br>
            <a:r>
              <a:rPr lang="en-US" sz="1800" dirty="0"/>
              <a:t>introduces students to the world of knowledge, taking care of the</a:t>
            </a:r>
            <a:r>
              <a:rPr lang="pl-PL" sz="1800" dirty="0" err="1"/>
              <a:t>ir</a:t>
            </a:r>
            <a:r>
              <a:rPr lang="en-US" sz="1800" dirty="0"/>
              <a:t> intellectual, ethical,</a:t>
            </a:r>
            <a:r>
              <a:rPr lang="pl-PL" sz="1800" dirty="0"/>
              <a:t> </a:t>
            </a:r>
            <a:r>
              <a:rPr lang="en-US" sz="1800" dirty="0"/>
              <a:t>emotional, social and physical</a:t>
            </a:r>
            <a:r>
              <a:rPr lang="pl-PL" sz="1800" dirty="0"/>
              <a:t> development</a:t>
            </a:r>
            <a:r>
              <a:rPr lang="en-US" sz="1800" dirty="0"/>
              <a:t>. 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 err="1"/>
              <a:t>Education</a:t>
            </a:r>
            <a:r>
              <a:rPr lang="pl-PL" sz="1800" dirty="0"/>
              <a:t> in Poland </a:t>
            </a:r>
            <a:r>
              <a:rPr lang="en-US" sz="1800" dirty="0"/>
              <a:t>is divided into</a:t>
            </a:r>
            <a:r>
              <a:rPr lang="pl-PL" sz="1800" dirty="0"/>
              <a:t> 4 </a:t>
            </a:r>
            <a:r>
              <a:rPr lang="en-US" sz="1800" dirty="0"/>
              <a:t>stages of learning:</a:t>
            </a:r>
            <a:endParaRPr lang="pl-PL" sz="1800" dirty="0"/>
          </a:p>
          <a:p>
            <a:r>
              <a:rPr lang="pl-PL" sz="1800" dirty="0" err="1"/>
              <a:t>Nursery</a:t>
            </a:r>
            <a:r>
              <a:rPr lang="pl-PL" sz="1800" dirty="0"/>
              <a:t>/</a:t>
            </a:r>
            <a:r>
              <a:rPr lang="en-US" sz="1800" dirty="0"/>
              <a:t>Kindergarten</a:t>
            </a:r>
            <a:endParaRPr lang="pl-PL" sz="1800" dirty="0"/>
          </a:p>
          <a:p>
            <a:r>
              <a:rPr lang="en-US" sz="1800" dirty="0"/>
              <a:t>Stage I</a:t>
            </a:r>
            <a:r>
              <a:rPr lang="pl-PL" sz="1800" dirty="0"/>
              <a:t> </a:t>
            </a:r>
            <a:r>
              <a:rPr lang="en-US" sz="1800" dirty="0"/>
              <a:t>primary school</a:t>
            </a:r>
            <a:r>
              <a:rPr lang="pl-PL" sz="1800" dirty="0"/>
              <a:t> </a:t>
            </a:r>
            <a:r>
              <a:rPr lang="en-US" sz="1800" dirty="0"/>
              <a:t>(</a:t>
            </a:r>
            <a:r>
              <a:rPr lang="pl-PL" sz="1800" dirty="0" err="1"/>
              <a:t>classes</a:t>
            </a:r>
            <a:r>
              <a:rPr lang="pl-PL" sz="1800" dirty="0"/>
              <a:t> I-III, </a:t>
            </a:r>
            <a:r>
              <a:rPr lang="pl-PL" sz="1800" dirty="0" err="1"/>
              <a:t>students</a:t>
            </a:r>
            <a:r>
              <a:rPr lang="pl-PL" sz="1800" dirty="0"/>
              <a:t> </a:t>
            </a:r>
            <a:r>
              <a:rPr lang="pl-PL" sz="1800" dirty="0" err="1"/>
              <a:t>aged</a:t>
            </a:r>
            <a:r>
              <a:rPr lang="pl-PL" sz="1800" dirty="0"/>
              <a:t> </a:t>
            </a:r>
            <a:r>
              <a:rPr lang="en-US" sz="1800" dirty="0"/>
              <a:t>7-</a:t>
            </a:r>
            <a:r>
              <a:rPr lang="pl-PL" sz="1800" dirty="0"/>
              <a:t>10</a:t>
            </a:r>
            <a:r>
              <a:rPr lang="en-US" sz="1800" dirty="0"/>
              <a:t>)</a:t>
            </a:r>
          </a:p>
          <a:p>
            <a:r>
              <a:rPr lang="en-US" sz="1800" dirty="0"/>
              <a:t>Stage II</a:t>
            </a:r>
            <a:r>
              <a:rPr lang="pl-PL" sz="1800" dirty="0"/>
              <a:t> </a:t>
            </a:r>
            <a:r>
              <a:rPr lang="pl-PL" sz="1800" dirty="0" err="1"/>
              <a:t>primary</a:t>
            </a:r>
            <a:r>
              <a:rPr lang="pl-PL" sz="1800" dirty="0"/>
              <a:t> </a:t>
            </a:r>
            <a:r>
              <a:rPr lang="en-US" sz="1800" dirty="0"/>
              <a:t>school</a:t>
            </a:r>
            <a:r>
              <a:rPr lang="pl-PL" sz="1800" dirty="0"/>
              <a:t> </a:t>
            </a:r>
            <a:r>
              <a:rPr lang="en-US" sz="1800" dirty="0"/>
              <a:t>(</a:t>
            </a:r>
            <a:r>
              <a:rPr lang="pl-PL" sz="1800" dirty="0" err="1"/>
              <a:t>classes</a:t>
            </a:r>
            <a:r>
              <a:rPr lang="pl-PL" sz="1800" dirty="0"/>
              <a:t> IV- VIII, </a:t>
            </a:r>
            <a:r>
              <a:rPr lang="pl-PL" sz="1800" dirty="0" err="1"/>
              <a:t>students</a:t>
            </a:r>
            <a:r>
              <a:rPr lang="pl-PL" sz="1800" dirty="0"/>
              <a:t> </a:t>
            </a:r>
            <a:r>
              <a:rPr lang="pl-PL" sz="1800" dirty="0" err="1"/>
              <a:t>aged</a:t>
            </a:r>
            <a:r>
              <a:rPr lang="pl-PL" sz="1800" dirty="0"/>
              <a:t> </a:t>
            </a:r>
            <a:r>
              <a:rPr lang="en-US" sz="1800" dirty="0"/>
              <a:t>1</a:t>
            </a:r>
            <a:r>
              <a:rPr lang="pl-PL" sz="1800" dirty="0"/>
              <a:t>0</a:t>
            </a:r>
            <a:r>
              <a:rPr lang="en-US" sz="1800" dirty="0"/>
              <a:t>-1</a:t>
            </a:r>
            <a:r>
              <a:rPr lang="pl-PL" sz="1800" dirty="0"/>
              <a:t>5</a:t>
            </a:r>
            <a:r>
              <a:rPr lang="en-US" sz="1800" dirty="0"/>
              <a:t>)</a:t>
            </a:r>
          </a:p>
          <a:p>
            <a:r>
              <a:rPr lang="en-US" sz="1800" dirty="0"/>
              <a:t>Stage III, </a:t>
            </a:r>
            <a:r>
              <a:rPr lang="pl-PL" sz="1800" dirty="0"/>
              <a:t>high </a:t>
            </a:r>
            <a:r>
              <a:rPr lang="pl-PL" sz="1800" dirty="0" err="1"/>
              <a:t>school</a:t>
            </a:r>
            <a:r>
              <a:rPr lang="pl-PL" sz="1800" dirty="0"/>
              <a:t> (</a:t>
            </a:r>
            <a:r>
              <a:rPr lang="pl-PL" sz="1800" dirty="0" err="1"/>
              <a:t>classes</a:t>
            </a:r>
            <a:r>
              <a:rPr lang="pl-PL" sz="1800" dirty="0"/>
              <a:t> </a:t>
            </a:r>
            <a:r>
              <a:rPr lang="en-US" sz="1800" dirty="0"/>
              <a:t>I-I</a:t>
            </a:r>
            <a:r>
              <a:rPr lang="pl-PL" sz="1800" dirty="0"/>
              <a:t>V,  </a:t>
            </a:r>
            <a:r>
              <a:rPr lang="pl-PL" sz="1800" dirty="0" err="1"/>
              <a:t>students</a:t>
            </a:r>
            <a:r>
              <a:rPr lang="pl-PL" sz="1800" dirty="0"/>
              <a:t> </a:t>
            </a:r>
            <a:r>
              <a:rPr lang="pl-PL" sz="1800" dirty="0" err="1"/>
              <a:t>aged</a:t>
            </a:r>
            <a:r>
              <a:rPr lang="pl-PL" sz="1800" dirty="0"/>
              <a:t> </a:t>
            </a:r>
            <a:r>
              <a:rPr lang="en-US" sz="1800" dirty="0"/>
              <a:t>1</a:t>
            </a:r>
            <a:r>
              <a:rPr lang="pl-PL" sz="1800" dirty="0"/>
              <a:t>5</a:t>
            </a:r>
            <a:r>
              <a:rPr lang="en-US" sz="1800" dirty="0"/>
              <a:t>-1</a:t>
            </a:r>
            <a:r>
              <a:rPr lang="pl-PL" sz="1800" dirty="0"/>
              <a:t>9)</a:t>
            </a:r>
          </a:p>
          <a:p>
            <a:pPr marL="0" indent="0">
              <a:buNone/>
            </a:pPr>
            <a:r>
              <a:rPr lang="pl-PL" sz="1800" dirty="0"/>
              <a:t>                      </a:t>
            </a:r>
            <a:r>
              <a:rPr lang="pl-PL" sz="1800" dirty="0" err="1"/>
              <a:t>or</a:t>
            </a:r>
            <a:r>
              <a:rPr lang="pl-PL" sz="1800" dirty="0"/>
              <a:t>  </a:t>
            </a:r>
            <a:r>
              <a:rPr lang="pl-PL" sz="1800" dirty="0" err="1"/>
              <a:t>technical</a:t>
            </a:r>
            <a:r>
              <a:rPr lang="pl-PL" sz="1800" dirty="0"/>
              <a:t> </a:t>
            </a:r>
            <a:r>
              <a:rPr lang="pl-PL" sz="1800" dirty="0" err="1"/>
              <a:t>school</a:t>
            </a:r>
            <a:r>
              <a:rPr lang="pl-PL" sz="1800" dirty="0"/>
              <a:t> (</a:t>
            </a:r>
            <a:r>
              <a:rPr lang="pl-PL" sz="1800" dirty="0" err="1"/>
              <a:t>classes</a:t>
            </a:r>
            <a:r>
              <a:rPr lang="pl-PL" sz="1800" dirty="0"/>
              <a:t> I-V, </a:t>
            </a:r>
            <a:r>
              <a:rPr lang="pl-PL" sz="1800" dirty="0" err="1"/>
              <a:t>students</a:t>
            </a:r>
            <a:r>
              <a:rPr lang="pl-PL" sz="1800" dirty="0"/>
              <a:t> </a:t>
            </a:r>
            <a:r>
              <a:rPr lang="pl-PL" sz="1800" dirty="0" err="1"/>
              <a:t>aged</a:t>
            </a:r>
            <a:r>
              <a:rPr lang="pl-PL" sz="1800" dirty="0"/>
              <a:t> 15-20)</a:t>
            </a:r>
          </a:p>
          <a:p>
            <a:pPr marL="0" indent="0">
              <a:buNone/>
            </a:pPr>
            <a:r>
              <a:rPr lang="pl-PL" sz="1800" dirty="0"/>
              <a:t>                      </a:t>
            </a:r>
            <a:r>
              <a:rPr lang="pl-PL" sz="1800" dirty="0" err="1"/>
              <a:t>or</a:t>
            </a:r>
            <a:r>
              <a:rPr lang="pl-PL" sz="1800" dirty="0"/>
              <a:t> </a:t>
            </a:r>
            <a:r>
              <a:rPr lang="pl-PL" sz="1800" dirty="0" err="1"/>
              <a:t>vocational</a:t>
            </a:r>
            <a:r>
              <a:rPr lang="pl-PL" sz="1800" dirty="0"/>
              <a:t> </a:t>
            </a:r>
            <a:r>
              <a:rPr lang="pl-PL" sz="1800" dirty="0" err="1"/>
              <a:t>school</a:t>
            </a:r>
            <a:r>
              <a:rPr lang="pl-PL" sz="1800" dirty="0"/>
              <a:t> (</a:t>
            </a:r>
            <a:r>
              <a:rPr lang="pl-PL" sz="1800" dirty="0" err="1"/>
              <a:t>classes</a:t>
            </a:r>
            <a:r>
              <a:rPr lang="pl-PL" sz="1800" dirty="0"/>
              <a:t> I-III, </a:t>
            </a:r>
            <a:r>
              <a:rPr lang="pl-PL" sz="1800" dirty="0" err="1"/>
              <a:t>students</a:t>
            </a:r>
            <a:r>
              <a:rPr lang="pl-PL" sz="1800" dirty="0"/>
              <a:t> </a:t>
            </a:r>
            <a:r>
              <a:rPr lang="pl-PL" sz="1800" dirty="0" err="1"/>
              <a:t>aged</a:t>
            </a:r>
            <a:r>
              <a:rPr lang="pl-PL" sz="1800" dirty="0"/>
              <a:t> 15-18)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                       </a:t>
            </a:r>
            <a:endParaRPr lang="en-US" sz="1800" dirty="0"/>
          </a:p>
        </p:txBody>
      </p:sp>
      <p:pic>
        <p:nvPicPr>
          <p:cNvPr id="6" name="Picture 2" descr="http://upload.wikimedia.org/wikipedia/commons/thumb/f/fa/State_Flag_of_Poland.png/1280px-State_Flag_of_Polan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81"/>
          <a:stretch/>
        </p:blipFill>
        <p:spPr bwMode="auto">
          <a:xfrm>
            <a:off x="1" y="6040581"/>
            <a:ext cx="9144000" cy="81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www.psychologytoday.com/files/u86/Star_Children-Study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589240"/>
            <a:ext cx="1739746" cy="115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Gerade Verbindung 8"/>
          <p:cNvCxnSpPr/>
          <p:nvPr/>
        </p:nvCxnSpPr>
        <p:spPr>
          <a:xfrm>
            <a:off x="323528" y="1196752"/>
            <a:ext cx="73448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2" descr="http://upload.wikimedia.org/wikipedia/commons/thumb/f/fa/State_Flag_of_Poland.png/1280px-State_Flag_of_Polan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r="36615" b="52121"/>
          <a:stretch/>
        </p:blipFill>
        <p:spPr bwMode="auto">
          <a:xfrm>
            <a:off x="7751906" y="89719"/>
            <a:ext cx="1224136" cy="13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pload.wikimedia.org/wikipedia/commons/thumb/f/fa/State_Flag_of_Poland.png/1280px-State_Flag_of_Poland.png">
            <a:extLst>
              <a:ext uri="{FF2B5EF4-FFF2-40B4-BE49-F238E27FC236}">
                <a16:creationId xmlns:a16="http://schemas.microsoft.com/office/drawing/2014/main" id="{8F0D8278-76CE-82E1-DC75-6C10B5E05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r="36615" b="52121"/>
          <a:stretch/>
        </p:blipFill>
        <p:spPr bwMode="auto">
          <a:xfrm>
            <a:off x="7751906" y="80572"/>
            <a:ext cx="1224136" cy="13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3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pload.wikimedia.org/wikipedia/commons/thumb/f/fa/State_Flag_of_Poland.png/1280px-State_Flag_of_Polan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81"/>
          <a:stretch/>
        </p:blipFill>
        <p:spPr bwMode="auto">
          <a:xfrm>
            <a:off x="1" y="6040581"/>
            <a:ext cx="9144000" cy="81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Education through </a:t>
            </a:r>
            <a:r>
              <a:rPr lang="pl-PL" sz="4000" dirty="0"/>
              <a:t>A</a:t>
            </a:r>
            <a:r>
              <a:rPr lang="en-US" sz="4000" dirty="0" err="1"/>
              <a:t>rt</a:t>
            </a:r>
            <a:r>
              <a:rPr lang="pl-PL" sz="4000" dirty="0"/>
              <a:t> </a:t>
            </a:r>
            <a:endParaRPr lang="pl-PL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dirty="0"/>
              <a:t>Music... </a:t>
            </a:r>
          </a:p>
          <a:p>
            <a:pPr marL="0" indent="0">
              <a:buNone/>
            </a:pPr>
            <a:r>
              <a:rPr lang="pl-PL" sz="3600" dirty="0"/>
              <a:t>C</a:t>
            </a:r>
            <a:r>
              <a:rPr lang="en-US" sz="1800" dirty="0" err="1"/>
              <a:t>hildren</a:t>
            </a:r>
            <a:r>
              <a:rPr lang="en-US" sz="1800" dirty="0"/>
              <a:t> </a:t>
            </a:r>
            <a:r>
              <a:rPr lang="pl-PL" sz="1800" dirty="0" err="1"/>
              <a:t>learn</a:t>
            </a:r>
            <a:r>
              <a:rPr lang="pl-PL" sz="1800" dirty="0"/>
              <a:t> to </a:t>
            </a:r>
            <a:r>
              <a:rPr lang="en-US" sz="1800" dirty="0"/>
              <a:t>sing </a:t>
            </a:r>
            <a:r>
              <a:rPr lang="pl-PL" sz="1800" dirty="0" err="1"/>
              <a:t>easy</a:t>
            </a:r>
            <a:r>
              <a:rPr lang="pl-PL" sz="1800" dirty="0"/>
              <a:t> </a:t>
            </a:r>
            <a:r>
              <a:rPr lang="en-US" sz="1800" dirty="0"/>
              <a:t>songs </a:t>
            </a:r>
            <a:r>
              <a:rPr lang="pl-PL" sz="1800" dirty="0"/>
              <a:t>and </a:t>
            </a:r>
            <a:r>
              <a:rPr lang="pl-PL" sz="1800" dirty="0" err="1"/>
              <a:t>folk</a:t>
            </a:r>
            <a:r>
              <a:rPr lang="pl-PL" sz="1800" dirty="0"/>
              <a:t> </a:t>
            </a:r>
            <a:r>
              <a:rPr lang="pl-PL" sz="1800" dirty="0" err="1"/>
              <a:t>already</a:t>
            </a:r>
            <a:r>
              <a:rPr lang="pl-PL" sz="1800" dirty="0"/>
              <a:t> in </a:t>
            </a:r>
            <a:r>
              <a:rPr lang="pl-PL" sz="1800" dirty="0" err="1"/>
              <a:t>kindergarten</a:t>
            </a:r>
            <a:r>
              <a:rPr lang="pl-PL" sz="1800" dirty="0"/>
              <a:t>. </a:t>
            </a:r>
          </a:p>
          <a:p>
            <a:pPr marL="0" indent="0">
              <a:buNone/>
            </a:pPr>
            <a:r>
              <a:rPr lang="pl-PL" sz="1800" dirty="0"/>
              <a:t>In </a:t>
            </a:r>
            <a:r>
              <a:rPr lang="pl-PL" sz="1800" dirty="0" err="1"/>
              <a:t>primary</a:t>
            </a:r>
            <a:r>
              <a:rPr lang="pl-PL" sz="1800" dirty="0"/>
              <a:t> </a:t>
            </a:r>
            <a:r>
              <a:rPr lang="pl-PL" sz="1800" dirty="0" err="1"/>
              <a:t>school</a:t>
            </a:r>
            <a:r>
              <a:rPr lang="pl-PL" sz="1800" dirty="0"/>
              <a:t> </a:t>
            </a:r>
            <a:r>
              <a:rPr lang="pl-PL" sz="1800" dirty="0" err="1"/>
              <a:t>they</a:t>
            </a:r>
            <a:r>
              <a:rPr lang="pl-PL" sz="1800" dirty="0"/>
              <a:t> </a:t>
            </a:r>
            <a:r>
              <a:rPr lang="pl-PL" sz="1800" dirty="0" err="1"/>
              <a:t>attend</a:t>
            </a:r>
            <a:r>
              <a:rPr lang="pl-PL" sz="1800" dirty="0"/>
              <a:t> Music </a:t>
            </a:r>
            <a:r>
              <a:rPr lang="pl-PL" sz="1800" dirty="0" err="1"/>
              <a:t>Education</a:t>
            </a:r>
            <a:r>
              <a:rPr lang="pl-PL" sz="1800" dirty="0"/>
              <a:t> </a:t>
            </a:r>
            <a:r>
              <a:rPr lang="pl-PL" sz="1800" dirty="0" err="1"/>
              <a:t>where</a:t>
            </a:r>
            <a:r>
              <a:rPr lang="pl-PL" sz="1800" dirty="0"/>
              <a:t> </a:t>
            </a:r>
            <a:r>
              <a:rPr lang="pl-PL" sz="1800" dirty="0" err="1"/>
              <a:t>they</a:t>
            </a:r>
            <a:r>
              <a:rPr lang="pl-PL" sz="1800" dirty="0"/>
              <a:t> not </a:t>
            </a:r>
            <a:r>
              <a:rPr lang="pl-PL" sz="1800" dirty="0" err="1"/>
              <a:t>only</a:t>
            </a:r>
            <a:r>
              <a:rPr lang="pl-PL" sz="1800" dirty="0"/>
              <a:t> </a:t>
            </a:r>
            <a:r>
              <a:rPr lang="pl-PL" sz="1800" dirty="0" err="1"/>
              <a:t>learn</a:t>
            </a:r>
            <a:r>
              <a:rPr lang="pl-PL" sz="1800" dirty="0"/>
              <a:t> </a:t>
            </a:r>
            <a:r>
              <a:rPr lang="pl-PL" sz="1800" dirty="0" err="1"/>
              <a:t>how</a:t>
            </a:r>
            <a:r>
              <a:rPr lang="pl-PL" sz="1800" dirty="0"/>
              <a:t> to </a:t>
            </a:r>
            <a:r>
              <a:rPr lang="pl-PL" sz="1800" dirty="0" err="1"/>
              <a:t>sing</a:t>
            </a:r>
            <a:r>
              <a:rPr lang="pl-PL" sz="1800" dirty="0"/>
              <a:t> and </a:t>
            </a:r>
            <a:r>
              <a:rPr lang="pl-PL" sz="1800" dirty="0" err="1"/>
              <a:t>read</a:t>
            </a:r>
            <a:r>
              <a:rPr lang="pl-PL" sz="1800" dirty="0"/>
              <a:t> notes, but </a:t>
            </a:r>
            <a:r>
              <a:rPr lang="pl-PL" sz="1800" dirty="0" err="1"/>
              <a:t>also</a:t>
            </a:r>
            <a:r>
              <a:rPr lang="pl-PL" sz="1800" dirty="0"/>
              <a:t> </a:t>
            </a:r>
            <a:r>
              <a:rPr lang="pl-PL" sz="1800" dirty="0" err="1"/>
              <a:t>acquire</a:t>
            </a:r>
            <a:r>
              <a:rPr lang="pl-PL" sz="1800" dirty="0"/>
              <a:t> </a:t>
            </a:r>
            <a:r>
              <a:rPr lang="pl-PL" sz="1800" dirty="0" err="1"/>
              <a:t>knowledge</a:t>
            </a:r>
            <a:r>
              <a:rPr lang="pl-PL" sz="1800" dirty="0"/>
              <a:t> of art and </a:t>
            </a:r>
            <a:r>
              <a:rPr lang="pl-PL" sz="1800" dirty="0" err="1"/>
              <a:t>music</a:t>
            </a:r>
            <a:r>
              <a:rPr lang="pl-PL" sz="1800" dirty="0"/>
              <a:t>. </a:t>
            </a:r>
            <a:r>
              <a:rPr lang="en-US" sz="1800" dirty="0"/>
              <a:t>In addition</a:t>
            </a:r>
            <a:r>
              <a:rPr lang="pl-PL" sz="1800" dirty="0"/>
              <a:t>, </a:t>
            </a:r>
            <a:r>
              <a:rPr lang="pl-PL" sz="1800" dirty="0" err="1"/>
              <a:t>it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beneficial</a:t>
            </a:r>
            <a:r>
              <a:rPr lang="pl-PL" sz="1800" dirty="0"/>
              <a:t> </a:t>
            </a:r>
            <a:r>
              <a:rPr lang="en-US" sz="1800" dirty="0"/>
              <a:t>to </a:t>
            </a:r>
            <a:r>
              <a:rPr lang="pl-PL" sz="1800" dirty="0" err="1"/>
              <a:t>put</a:t>
            </a:r>
            <a:r>
              <a:rPr lang="pl-PL" sz="1800" dirty="0"/>
              <a:t> </a:t>
            </a:r>
            <a:r>
              <a:rPr lang="en-US" sz="1800" dirty="0"/>
              <a:t>music into daily school activities </a:t>
            </a:r>
            <a:r>
              <a:rPr lang="pl-PL" sz="1800" dirty="0"/>
              <a:t>in order to </a:t>
            </a:r>
            <a:r>
              <a:rPr lang="pl-PL" sz="1800" dirty="0" err="1"/>
              <a:t>relax</a:t>
            </a:r>
            <a:r>
              <a:rPr lang="pl-PL" sz="1800" dirty="0"/>
              <a:t> </a:t>
            </a:r>
            <a:r>
              <a:rPr lang="pl-PL" sz="1800" dirty="0" err="1"/>
              <a:t>children</a:t>
            </a:r>
            <a:r>
              <a:rPr lang="pl-PL" sz="1800" dirty="0"/>
              <a:t>. </a:t>
            </a:r>
          </a:p>
          <a:p>
            <a:pPr marL="0" indent="0">
              <a:buNone/>
            </a:pPr>
            <a:r>
              <a:rPr lang="en-US" sz="1800" dirty="0"/>
              <a:t>School </a:t>
            </a:r>
            <a:r>
              <a:rPr lang="pl-PL" sz="1800" dirty="0"/>
              <a:t>also makes it possible to experience </a:t>
            </a:r>
            <a:r>
              <a:rPr lang="en-US" sz="1800" dirty="0"/>
              <a:t> "live" music </a:t>
            </a:r>
            <a:r>
              <a:rPr lang="pl-PL" sz="1800" dirty="0" err="1"/>
              <a:t>through</a:t>
            </a:r>
            <a:r>
              <a:rPr lang="pl-PL" sz="1800" dirty="0"/>
              <a:t> </a:t>
            </a:r>
            <a:r>
              <a:rPr lang="pl-PL" sz="1800" dirty="0" err="1"/>
              <a:t>organizing</a:t>
            </a:r>
            <a:r>
              <a:rPr lang="en-US" sz="1800" dirty="0"/>
              <a:t> concerts and musical performances in and out of school</a:t>
            </a:r>
            <a:r>
              <a:rPr lang="pl-PL" sz="1800" dirty="0"/>
              <a:t>. </a:t>
            </a:r>
          </a:p>
          <a:p>
            <a:pPr marL="0" indent="0">
              <a:buNone/>
            </a:pPr>
            <a:r>
              <a:rPr lang="pl-PL" sz="1800" dirty="0" err="1"/>
              <a:t>Students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also</a:t>
            </a:r>
            <a:r>
              <a:rPr lang="pl-PL" sz="1800" dirty="0"/>
              <a:t> </a:t>
            </a:r>
            <a:r>
              <a:rPr lang="pl-PL" sz="1800" dirty="0" err="1"/>
              <a:t>encouraged</a:t>
            </a:r>
            <a:r>
              <a:rPr lang="pl-PL" sz="1800" dirty="0"/>
              <a:t> to </a:t>
            </a:r>
            <a:r>
              <a:rPr lang="pl-PL" sz="1800" dirty="0" err="1"/>
              <a:t>present</a:t>
            </a:r>
            <a:r>
              <a:rPr lang="pl-PL" sz="1800" dirty="0"/>
              <a:t> </a:t>
            </a:r>
            <a:r>
              <a:rPr lang="pl-PL" sz="1800" dirty="0" err="1"/>
              <a:t>their</a:t>
            </a:r>
            <a:r>
              <a:rPr lang="pl-PL" sz="1800" dirty="0"/>
              <a:t> musical </a:t>
            </a:r>
            <a:r>
              <a:rPr lang="pl-PL" sz="1800" dirty="0" err="1"/>
              <a:t>skills</a:t>
            </a:r>
            <a:r>
              <a:rPr lang="pl-PL" sz="1800" dirty="0"/>
              <a:t> in public. </a:t>
            </a:r>
          </a:p>
        </p:txBody>
      </p:sp>
      <p:pic>
        <p:nvPicPr>
          <p:cNvPr id="7" name="Picture 2" descr="http://upload.wikimedia.org/wikipedia/commons/thumb/f/fa/State_Flag_of_Poland.png/1280px-State_Flag_of_Polan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r="36615" b="52121"/>
          <a:stretch/>
        </p:blipFill>
        <p:spPr bwMode="auto">
          <a:xfrm>
            <a:off x="7884367" y="116631"/>
            <a:ext cx="1140277" cy="12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cyms.ws/pictures/YMES_Class_singing_at_pian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36027"/>
            <a:ext cx="2016224" cy="1737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http://www.dramaclasses.biz/file/singing-at-stagecoach-worthing-classes-4870-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86279"/>
            <a:ext cx="1417229" cy="1887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Gerade Verbindung 7"/>
          <p:cNvCxnSpPr/>
          <p:nvPr/>
        </p:nvCxnSpPr>
        <p:spPr>
          <a:xfrm>
            <a:off x="323528" y="1196752"/>
            <a:ext cx="73448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25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Education through </a:t>
            </a:r>
            <a:r>
              <a:rPr lang="pl-PL" sz="4000" dirty="0"/>
              <a:t>A</a:t>
            </a:r>
            <a:r>
              <a:rPr lang="en-US" sz="4000" dirty="0" err="1"/>
              <a:t>rt</a:t>
            </a:r>
            <a:r>
              <a:rPr lang="pl-PL" sz="4000" dirty="0"/>
              <a:t> </a:t>
            </a:r>
            <a:endParaRPr lang="pl-PL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/>
              <a:t>     ...and dance</a:t>
            </a:r>
          </a:p>
          <a:p>
            <a:pPr marL="0" indent="0">
              <a:buNone/>
            </a:pPr>
            <a:r>
              <a:rPr lang="en-US" sz="3600" dirty="0"/>
              <a:t>D</a:t>
            </a:r>
            <a:r>
              <a:rPr lang="en-US" sz="1800" dirty="0"/>
              <a:t>ance classes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within</a:t>
            </a:r>
            <a:r>
              <a:rPr lang="en-US" sz="1800" dirty="0"/>
              <a:t> the </a:t>
            </a:r>
            <a:r>
              <a:rPr lang="pl-PL" sz="1800" dirty="0"/>
              <a:t>P</a:t>
            </a:r>
            <a:r>
              <a:rPr lang="en-US" sz="1800" dirty="0" err="1"/>
              <a:t>hysical</a:t>
            </a:r>
            <a:r>
              <a:rPr lang="en-US" sz="1800" dirty="0"/>
              <a:t> </a:t>
            </a:r>
            <a:r>
              <a:rPr lang="pl-PL" sz="1800" dirty="0"/>
              <a:t>E</a:t>
            </a:r>
            <a:r>
              <a:rPr lang="en-US" sz="1800" dirty="0" err="1"/>
              <a:t>ducation</a:t>
            </a:r>
            <a:r>
              <a:rPr lang="en-US" sz="1800" dirty="0"/>
              <a:t> classes. 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S</a:t>
            </a:r>
            <a:r>
              <a:rPr lang="en-US" sz="1800" dirty="0" err="1"/>
              <a:t>chool</a:t>
            </a:r>
            <a:r>
              <a:rPr lang="en-US" sz="1800" dirty="0"/>
              <a:t> can offer students one or more forms of dance, such as: </a:t>
            </a:r>
            <a:r>
              <a:rPr lang="pl-PL" sz="1800" dirty="0" err="1"/>
              <a:t>ballroom</a:t>
            </a:r>
            <a:r>
              <a:rPr lang="en-US" sz="1800" dirty="0"/>
              <a:t>, folk, modern, etc.</a:t>
            </a:r>
            <a:r>
              <a:rPr lang="pl-PL" sz="1800" dirty="0"/>
              <a:t>, </a:t>
            </a:r>
            <a:r>
              <a:rPr lang="pl-PL" sz="1800" dirty="0" err="1"/>
              <a:t>depending</a:t>
            </a:r>
            <a:r>
              <a:rPr lang="pl-PL" sz="1800" dirty="0"/>
              <a:t> on the </a:t>
            </a:r>
            <a:r>
              <a:rPr lang="pl-PL" sz="1800" dirty="0" err="1"/>
              <a:t>area</a:t>
            </a:r>
            <a:r>
              <a:rPr lang="pl-PL" sz="1800" dirty="0"/>
              <a:t> of </a:t>
            </a:r>
            <a:r>
              <a:rPr lang="pl-PL" sz="1800" dirty="0" err="1"/>
              <a:t>students</a:t>
            </a:r>
            <a:r>
              <a:rPr lang="pl-PL" sz="1800" dirty="0"/>
              <a:t>’ </a:t>
            </a:r>
            <a:r>
              <a:rPr lang="pl-PL" sz="1800" dirty="0" err="1"/>
              <a:t>interests</a:t>
            </a:r>
            <a:r>
              <a:rPr lang="pl-PL" sz="1800" dirty="0"/>
              <a:t>. </a:t>
            </a:r>
          </a:p>
          <a:p>
            <a:pPr marL="0" indent="0">
              <a:buNone/>
            </a:pPr>
            <a:r>
              <a:rPr lang="pl-PL" sz="1800" dirty="0"/>
              <a:t>School </a:t>
            </a:r>
            <a:r>
              <a:rPr lang="pl-PL" sz="1800" dirty="0" err="1"/>
              <a:t>can</a:t>
            </a:r>
            <a:r>
              <a:rPr lang="pl-PL" sz="1800" dirty="0"/>
              <a:t> </a:t>
            </a:r>
            <a:r>
              <a:rPr lang="pl-PL" sz="1800" dirty="0" err="1"/>
              <a:t>also</a:t>
            </a:r>
            <a:r>
              <a:rPr lang="pl-PL" sz="1800" dirty="0"/>
              <a:t> </a:t>
            </a:r>
            <a:r>
              <a:rPr lang="pl-PL" sz="1800" dirty="0" err="1"/>
              <a:t>cooperate</a:t>
            </a:r>
            <a:r>
              <a:rPr lang="pl-PL" sz="1800" dirty="0"/>
              <a:t> with </a:t>
            </a:r>
            <a:r>
              <a:rPr lang="pl-PL" sz="1800" dirty="0" err="1"/>
              <a:t>local</a:t>
            </a:r>
            <a:r>
              <a:rPr lang="pl-PL" sz="1800" dirty="0"/>
              <a:t> d</a:t>
            </a:r>
            <a:r>
              <a:rPr lang="en-US" sz="1800" dirty="0" err="1"/>
              <a:t>ance</a:t>
            </a:r>
            <a:r>
              <a:rPr lang="en-US" sz="1800" dirty="0"/>
              <a:t> groups by </a:t>
            </a:r>
            <a:r>
              <a:rPr lang="pl-PL" sz="1800" dirty="0" err="1"/>
              <a:t>organising</a:t>
            </a:r>
            <a:r>
              <a:rPr lang="pl-PL" sz="1800" dirty="0"/>
              <a:t> </a:t>
            </a:r>
            <a:r>
              <a:rPr lang="en-US" sz="1800" dirty="0"/>
              <a:t>school and community events. </a:t>
            </a:r>
            <a:endParaRPr lang="pl-PL" sz="1800" dirty="0"/>
          </a:p>
        </p:txBody>
      </p:sp>
      <p:pic>
        <p:nvPicPr>
          <p:cNvPr id="6" name="Picture 2" descr="http://upload.wikimedia.org/wikipedia/commons/thumb/f/fa/State_Flag_of_Poland.png/1280px-State_Flag_of_Polan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81"/>
          <a:stretch/>
        </p:blipFill>
        <p:spPr bwMode="auto">
          <a:xfrm>
            <a:off x="1" y="6040581"/>
            <a:ext cx="9144000" cy="81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f/fa/State_Flag_of_Poland.png/1280px-State_Flag_of_Polan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r="36615" b="52121"/>
          <a:stretch/>
        </p:blipFill>
        <p:spPr bwMode="auto">
          <a:xfrm>
            <a:off x="7884367" y="116631"/>
            <a:ext cx="1140277" cy="12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3.bp.blogspot.com/-JWpQ49C216Y/UCI3u7LotwI/AAAAAAAAAD8/CoJvEDfMIpE/s1600/Poland+Comenius+visit+Oct+2011+Eleanor+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3"/>
            <a:ext cx="2338434" cy="1589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http://1.bp.blogspot.com/-twYO5hTM70o/UWmIljMHQqI/AAAAAAAAAgo/wrhPC7xARlA/s1600/F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11826"/>
            <a:ext cx="2391936" cy="1602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http://i1.coventrytelegraph.net/incoming/article6227287.ece/ALTERNATES/s615/JS27630048-62272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14" y="4711826"/>
            <a:ext cx="2409773" cy="1602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Gerade Verbindung 8"/>
          <p:cNvCxnSpPr/>
          <p:nvPr/>
        </p:nvCxnSpPr>
        <p:spPr>
          <a:xfrm>
            <a:off x="323528" y="1196752"/>
            <a:ext cx="73448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42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4000" dirty="0" err="1"/>
              <a:t>Foreign</a:t>
            </a:r>
            <a:r>
              <a:rPr lang="de-CH" sz="4000" dirty="0"/>
              <a:t> </a:t>
            </a:r>
            <a:r>
              <a:rPr lang="de-CH" sz="4000" dirty="0" err="1"/>
              <a:t>Languages</a:t>
            </a:r>
            <a:endParaRPr lang="pl-PL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err="1"/>
              <a:t>P</a:t>
            </a:r>
            <a:r>
              <a:rPr lang="pl-PL" sz="1800" dirty="0" err="1"/>
              <a:t>olish</a:t>
            </a:r>
            <a:r>
              <a:rPr lang="pl-PL" sz="1800" dirty="0"/>
              <a:t> </a:t>
            </a:r>
            <a:r>
              <a:rPr lang="pl-PL" sz="1800" dirty="0" err="1"/>
              <a:t>schools</a:t>
            </a:r>
            <a:r>
              <a:rPr lang="pl-PL" sz="1800" dirty="0"/>
              <a:t> </a:t>
            </a:r>
            <a:r>
              <a:rPr lang="pl-PL" sz="1800" dirty="0" err="1"/>
              <a:t>put</a:t>
            </a:r>
            <a:r>
              <a:rPr lang="pl-PL" sz="1800" dirty="0"/>
              <a:t> </a:t>
            </a:r>
            <a:r>
              <a:rPr lang="pl-PL" sz="1800" dirty="0" err="1"/>
              <a:t>special</a:t>
            </a:r>
            <a:r>
              <a:rPr lang="pl-PL" sz="1800" dirty="0"/>
              <a:t> </a:t>
            </a:r>
            <a:r>
              <a:rPr lang="pl-PL" sz="1800" dirty="0" err="1"/>
              <a:t>effort</a:t>
            </a:r>
            <a:r>
              <a:rPr lang="pl-PL" sz="1800" dirty="0"/>
              <a:t> on learning </a:t>
            </a:r>
            <a:r>
              <a:rPr lang="pl-PL" sz="1800" dirty="0" err="1"/>
              <a:t>foreign</a:t>
            </a:r>
            <a:r>
              <a:rPr lang="pl-PL" sz="1800" dirty="0"/>
              <a:t> </a:t>
            </a:r>
            <a:r>
              <a:rPr lang="pl-PL" sz="1800" dirty="0" err="1"/>
              <a:t>languages</a:t>
            </a:r>
            <a:r>
              <a:rPr lang="pl-PL" sz="1800" dirty="0"/>
              <a:t>. </a:t>
            </a:r>
            <a:br>
              <a:rPr lang="en-US" sz="1800" dirty="0"/>
            </a:br>
            <a:r>
              <a:rPr lang="en-US" sz="1800" dirty="0"/>
              <a:t>The </a:t>
            </a:r>
            <a:r>
              <a:rPr lang="pl-PL" sz="1800" dirty="0" err="1"/>
              <a:t>main</a:t>
            </a:r>
            <a:r>
              <a:rPr lang="pl-PL" sz="1800" dirty="0"/>
              <a:t> </a:t>
            </a:r>
            <a:r>
              <a:rPr lang="en-US" sz="1800" dirty="0"/>
              <a:t>purpose of l</a:t>
            </a:r>
            <a:r>
              <a:rPr lang="pl-PL" sz="1800" dirty="0" err="1"/>
              <a:t>earning</a:t>
            </a:r>
            <a:r>
              <a:rPr lang="pl-PL" sz="1800" dirty="0"/>
              <a:t> a l</a:t>
            </a:r>
            <a:r>
              <a:rPr lang="en-US" sz="1800" dirty="0" err="1"/>
              <a:t>anguage</a:t>
            </a:r>
            <a:r>
              <a:rPr lang="en-US" sz="1800" dirty="0"/>
              <a:t> by students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en-US" sz="1800" dirty="0"/>
              <a:t>to acquire skills to communicate</a:t>
            </a:r>
            <a:r>
              <a:rPr lang="pl-PL" sz="1800" dirty="0"/>
              <a:t> </a:t>
            </a:r>
            <a:r>
              <a:rPr lang="en-US" sz="1800" dirty="0"/>
              <a:t>effectively in a foreign language, both spoken and written.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T</a:t>
            </a:r>
            <a:r>
              <a:rPr lang="en-US" sz="1800" dirty="0"/>
              <a:t>he first foreign language is taught from the beginning of </a:t>
            </a:r>
            <a:r>
              <a:rPr lang="pl-PL" sz="1800" dirty="0" err="1"/>
              <a:t>nursery</a:t>
            </a:r>
            <a:r>
              <a:rPr lang="pl-PL" sz="1800" dirty="0"/>
              <a:t>/</a:t>
            </a:r>
            <a:r>
              <a:rPr lang="pl-PL" sz="1800" dirty="0" err="1"/>
              <a:t>kindergarten</a:t>
            </a:r>
            <a:r>
              <a:rPr lang="en-US" sz="1800" dirty="0"/>
              <a:t>.</a:t>
            </a:r>
            <a:r>
              <a:rPr lang="pl-PL" sz="1800" dirty="0"/>
              <a:t> In </a:t>
            </a:r>
            <a:r>
              <a:rPr lang="pl-PL" sz="1800" dirty="0" err="1"/>
              <a:t>primary</a:t>
            </a:r>
            <a:r>
              <a:rPr lang="pl-PL" sz="1800" dirty="0"/>
              <a:t> </a:t>
            </a:r>
            <a:r>
              <a:rPr lang="pl-PL" sz="1800" dirty="0" err="1"/>
              <a:t>school</a:t>
            </a:r>
            <a:r>
              <a:rPr lang="pl-PL" sz="1800" dirty="0"/>
              <a:t> </a:t>
            </a:r>
            <a:r>
              <a:rPr lang="pl-PL" sz="1800" dirty="0" err="1"/>
              <a:t>students</a:t>
            </a:r>
            <a:r>
              <a:rPr lang="pl-PL" sz="1800" dirty="0"/>
              <a:t> </a:t>
            </a:r>
            <a:r>
              <a:rPr lang="pl-PL" sz="1800" dirty="0" err="1"/>
              <a:t>continue</a:t>
            </a:r>
            <a:r>
              <a:rPr lang="pl-PL" sz="1800" dirty="0"/>
              <a:t> </a:t>
            </a:r>
            <a:r>
              <a:rPr lang="pl-PL" sz="1800" dirty="0" err="1"/>
              <a:t>acquiring</a:t>
            </a:r>
            <a:r>
              <a:rPr lang="pl-PL" sz="1800" dirty="0"/>
              <a:t> the </a:t>
            </a:r>
            <a:r>
              <a:rPr lang="pl-PL" sz="1800" dirty="0" err="1"/>
              <a:t>first</a:t>
            </a:r>
            <a:r>
              <a:rPr lang="pl-PL" sz="1800" dirty="0"/>
              <a:t> </a:t>
            </a:r>
            <a:r>
              <a:rPr lang="pl-PL" sz="1800" dirty="0" err="1"/>
              <a:t>foreign</a:t>
            </a:r>
            <a:r>
              <a:rPr lang="pl-PL" sz="1800" dirty="0"/>
              <a:t> </a:t>
            </a:r>
            <a:r>
              <a:rPr lang="pl-PL" sz="1800" dirty="0" err="1"/>
              <a:t>language</a:t>
            </a:r>
            <a:r>
              <a:rPr lang="pl-PL" sz="1800" dirty="0"/>
              <a:t> and </a:t>
            </a:r>
            <a:r>
              <a:rPr lang="pl-PL" sz="1800" dirty="0" err="1"/>
              <a:t>learn</a:t>
            </a:r>
            <a:r>
              <a:rPr lang="pl-PL" sz="1800" dirty="0"/>
              <a:t> the </a:t>
            </a:r>
            <a:r>
              <a:rPr lang="pl-PL" sz="1800" dirty="0" err="1"/>
              <a:t>second</a:t>
            </a:r>
            <a:r>
              <a:rPr lang="pl-PL" sz="1800" dirty="0"/>
              <a:t> one from </a:t>
            </a:r>
            <a:r>
              <a:rPr lang="pl-PL" sz="1800" dirty="0" err="1"/>
              <a:t>year</a:t>
            </a:r>
            <a:r>
              <a:rPr lang="pl-PL" sz="1800" dirty="0"/>
              <a:t> 7 (in </a:t>
            </a:r>
            <a:r>
              <a:rPr lang="pl-PL" sz="1800" dirty="0" err="1"/>
              <a:t>some</a:t>
            </a:r>
            <a:r>
              <a:rPr lang="pl-PL" sz="1800" dirty="0"/>
              <a:t> </a:t>
            </a:r>
            <a:r>
              <a:rPr lang="pl-PL" sz="1800" dirty="0" err="1"/>
              <a:t>schools</a:t>
            </a:r>
            <a:r>
              <a:rPr lang="pl-PL" sz="1800" dirty="0"/>
              <a:t> </a:t>
            </a:r>
            <a:r>
              <a:rPr lang="pl-PL" sz="1800" dirty="0" err="1"/>
              <a:t>even</a:t>
            </a:r>
            <a:r>
              <a:rPr lang="pl-PL" sz="1800" dirty="0"/>
              <a:t> </a:t>
            </a:r>
            <a:r>
              <a:rPr lang="pl-PL" sz="1800" dirty="0" err="1"/>
              <a:t>earlier</a:t>
            </a:r>
            <a:r>
              <a:rPr lang="pl-PL" sz="1800" dirty="0"/>
              <a:t>). English </a:t>
            </a:r>
            <a:r>
              <a:rPr lang="pl-PL" sz="1800" dirty="0" err="1"/>
              <a:t>has</a:t>
            </a:r>
            <a:r>
              <a:rPr lang="pl-PL" sz="1800" dirty="0"/>
              <a:t> to be </a:t>
            </a:r>
            <a:r>
              <a:rPr lang="pl-PL" sz="1800" dirty="0" err="1"/>
              <a:t>either</a:t>
            </a:r>
            <a:r>
              <a:rPr lang="pl-PL" sz="1800" dirty="0"/>
              <a:t> the </a:t>
            </a:r>
            <a:r>
              <a:rPr lang="pl-PL" sz="1800" dirty="0" err="1"/>
              <a:t>first</a:t>
            </a:r>
            <a:r>
              <a:rPr lang="pl-PL" sz="1800" dirty="0"/>
              <a:t> </a:t>
            </a:r>
            <a:r>
              <a:rPr lang="pl-PL" sz="1800" dirty="0" err="1"/>
              <a:t>or</a:t>
            </a:r>
            <a:r>
              <a:rPr lang="pl-PL" sz="1800" dirty="0"/>
              <a:t> the </a:t>
            </a:r>
            <a:r>
              <a:rPr lang="pl-PL" sz="1800" dirty="0" err="1"/>
              <a:t>second</a:t>
            </a:r>
            <a:r>
              <a:rPr lang="pl-PL" sz="1800" dirty="0"/>
              <a:t> </a:t>
            </a:r>
            <a:r>
              <a:rPr lang="pl-PL" sz="1800" dirty="0" err="1"/>
              <a:t>language</a:t>
            </a:r>
            <a:r>
              <a:rPr lang="pl-PL" sz="1800" dirty="0"/>
              <a:t> </a:t>
            </a:r>
            <a:r>
              <a:rPr lang="pl-PL" sz="1800" dirty="0" err="1"/>
              <a:t>taught</a:t>
            </a:r>
            <a:r>
              <a:rPr lang="pl-PL" sz="1800" dirty="0"/>
              <a:t>. </a:t>
            </a:r>
          </a:p>
          <a:p>
            <a:pPr marL="0" indent="0">
              <a:buNone/>
            </a:pPr>
            <a:r>
              <a:rPr lang="pl-PL" sz="1800" dirty="0"/>
              <a:t>In </a:t>
            </a:r>
            <a:r>
              <a:rPr lang="pl-PL" sz="1800" dirty="0" err="1"/>
              <a:t>secondary</a:t>
            </a:r>
            <a:r>
              <a:rPr lang="pl-PL" sz="1800" dirty="0"/>
              <a:t> </a:t>
            </a:r>
            <a:r>
              <a:rPr lang="pl-PL" sz="1800" dirty="0" err="1"/>
              <a:t>schools</a:t>
            </a:r>
            <a:r>
              <a:rPr lang="pl-PL" sz="1800" dirty="0"/>
              <a:t> </a:t>
            </a:r>
            <a:r>
              <a:rPr lang="pl-PL" sz="1800" dirty="0" err="1"/>
              <a:t>students</a:t>
            </a:r>
            <a:r>
              <a:rPr lang="pl-PL" sz="1800" dirty="0"/>
              <a:t> </a:t>
            </a:r>
            <a:r>
              <a:rPr lang="pl-PL" sz="1800" dirty="0" err="1"/>
              <a:t>can</a:t>
            </a:r>
            <a:r>
              <a:rPr lang="pl-PL" sz="1800" dirty="0"/>
              <a:t> </a:t>
            </a:r>
            <a:r>
              <a:rPr lang="pl-PL" sz="1800" dirty="0" err="1"/>
              <a:t>choose</a:t>
            </a:r>
            <a:r>
              <a:rPr lang="pl-PL" sz="1800" dirty="0"/>
              <a:t> the third </a:t>
            </a:r>
            <a:r>
              <a:rPr lang="pl-PL" sz="1800" dirty="0" err="1"/>
              <a:t>language</a:t>
            </a:r>
            <a:r>
              <a:rPr lang="pl-PL" sz="1800" dirty="0"/>
              <a:t> but </a:t>
            </a:r>
            <a:r>
              <a:rPr lang="pl-PL" sz="1800" dirty="0" err="1"/>
              <a:t>they</a:t>
            </a:r>
            <a:r>
              <a:rPr lang="pl-PL" sz="1800" dirty="0"/>
              <a:t> </a:t>
            </a:r>
            <a:r>
              <a:rPr lang="pl-PL" sz="1800" dirty="0" err="1"/>
              <a:t>have</a:t>
            </a:r>
            <a:r>
              <a:rPr lang="pl-PL" sz="1800" dirty="0"/>
              <a:t> to </a:t>
            </a:r>
            <a:r>
              <a:rPr lang="pl-PL" sz="1800" dirty="0" err="1"/>
              <a:t>continue</a:t>
            </a:r>
            <a:r>
              <a:rPr lang="pl-PL" sz="1800" dirty="0"/>
              <a:t> the one </a:t>
            </a:r>
            <a:r>
              <a:rPr lang="pl-PL" sz="1800" dirty="0" err="1"/>
              <a:t>they</a:t>
            </a:r>
            <a:r>
              <a:rPr lang="pl-PL" sz="1800" dirty="0"/>
              <a:t> </a:t>
            </a:r>
            <a:r>
              <a:rPr lang="pl-PL" sz="1800" dirty="0" err="1"/>
              <a:t>started</a:t>
            </a:r>
            <a:r>
              <a:rPr lang="pl-PL" sz="1800" dirty="0"/>
              <a:t> learning in </a:t>
            </a:r>
            <a:r>
              <a:rPr lang="pl-PL" sz="1800" dirty="0" err="1"/>
              <a:t>primary</a:t>
            </a:r>
            <a:r>
              <a:rPr lang="pl-PL" sz="1800" dirty="0"/>
              <a:t> </a:t>
            </a:r>
            <a:r>
              <a:rPr lang="pl-PL" sz="1800" dirty="0" err="1"/>
              <a:t>school</a:t>
            </a:r>
            <a:r>
              <a:rPr lang="pl-PL" sz="1800" dirty="0"/>
              <a:t>. </a:t>
            </a:r>
            <a:br>
              <a:rPr lang="en-US" sz="1800" dirty="0"/>
            </a:br>
            <a:endParaRPr lang="pl-PL" sz="1800" b="1" dirty="0"/>
          </a:p>
        </p:txBody>
      </p:sp>
      <p:pic>
        <p:nvPicPr>
          <p:cNvPr id="6" name="Picture 2" descr="http://upload.wikimedia.org/wikipedia/commons/thumb/f/fa/State_Flag_of_Poland.png/1280px-State_Flag_of_Polan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81"/>
          <a:stretch/>
        </p:blipFill>
        <p:spPr bwMode="auto">
          <a:xfrm>
            <a:off x="1" y="6040581"/>
            <a:ext cx="9144000" cy="81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f/fa/State_Flag_of_Poland.png/1280px-State_Flag_of_Polan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r="36615" b="52121"/>
          <a:stretch/>
        </p:blipFill>
        <p:spPr bwMode="auto">
          <a:xfrm>
            <a:off x="7884367" y="116631"/>
            <a:ext cx="1140277" cy="12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bbc.co.uk/blogs/parents/learning_langu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81128"/>
            <a:ext cx="2952328" cy="1874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http://images.dailyexpress.co.uk/img/dynamic/1/285x214/320861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2621225" cy="1874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Gerade Verbindung 9"/>
          <p:cNvCxnSpPr/>
          <p:nvPr/>
        </p:nvCxnSpPr>
        <p:spPr>
          <a:xfrm>
            <a:off x="323528" y="1196752"/>
            <a:ext cx="73448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6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4000" dirty="0" err="1"/>
              <a:t>Foreign</a:t>
            </a:r>
            <a:r>
              <a:rPr lang="de-CH" sz="4000" dirty="0"/>
              <a:t> </a:t>
            </a:r>
            <a:r>
              <a:rPr lang="de-CH" sz="4000" dirty="0" err="1"/>
              <a:t>Languages</a:t>
            </a:r>
            <a:endParaRPr lang="pl-PL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en-US" sz="3600" dirty="0"/>
              <a:t>A</a:t>
            </a:r>
            <a:r>
              <a:rPr lang="en-US" sz="1800" dirty="0"/>
              <a:t>fter completing </a:t>
            </a:r>
            <a:r>
              <a:rPr lang="pl-PL" sz="1800" dirty="0" err="1"/>
              <a:t>primary</a:t>
            </a:r>
            <a:r>
              <a:rPr lang="pl-PL" sz="1800" dirty="0"/>
              <a:t> </a:t>
            </a:r>
            <a:r>
              <a:rPr lang="en-US" sz="1800" dirty="0"/>
              <a:t>school and secondary school students </a:t>
            </a:r>
            <a:r>
              <a:rPr lang="pl-PL" sz="1800" dirty="0" err="1"/>
              <a:t>take</a:t>
            </a:r>
            <a:r>
              <a:rPr lang="pl-PL" sz="1800" dirty="0"/>
              <a:t> </a:t>
            </a:r>
            <a:r>
              <a:rPr lang="pl-PL" sz="1800" dirty="0" err="1"/>
              <a:t>exams</a:t>
            </a:r>
            <a:r>
              <a:rPr lang="pl-PL" sz="1800" dirty="0"/>
              <a:t> </a:t>
            </a:r>
            <a:r>
              <a:rPr lang="pl-PL" sz="1800" dirty="0" err="1"/>
              <a:t>checking</a:t>
            </a:r>
            <a:r>
              <a:rPr lang="pl-PL" sz="1800" dirty="0"/>
              <a:t> </a:t>
            </a:r>
            <a:r>
              <a:rPr lang="pl-PL" sz="1800" dirty="0" err="1"/>
              <a:t>their</a:t>
            </a:r>
            <a:r>
              <a:rPr lang="pl-PL" sz="1800" dirty="0"/>
              <a:t> </a:t>
            </a:r>
            <a:r>
              <a:rPr lang="en-US" sz="1800" dirty="0"/>
              <a:t>knowledge and skills acquired </a:t>
            </a:r>
            <a:r>
              <a:rPr lang="pl-PL" sz="1800" dirty="0" err="1"/>
              <a:t>at</a:t>
            </a:r>
            <a:r>
              <a:rPr lang="en-US" sz="1800" dirty="0"/>
              <a:t> school in foreign language</a:t>
            </a:r>
            <a:r>
              <a:rPr lang="pl-PL" sz="1800" dirty="0"/>
              <a:t> </a:t>
            </a:r>
            <a:r>
              <a:rPr lang="pl-PL" sz="1800" dirty="0" err="1"/>
              <a:t>lessons</a:t>
            </a:r>
            <a:r>
              <a:rPr lang="pl-PL" sz="1800" dirty="0"/>
              <a:t>. </a:t>
            </a:r>
            <a:br>
              <a:rPr lang="en-US" sz="1800" dirty="0"/>
            </a:br>
            <a:endParaRPr lang="pl-PL" sz="1800" dirty="0"/>
          </a:p>
        </p:txBody>
      </p:sp>
      <p:pic>
        <p:nvPicPr>
          <p:cNvPr id="6" name="Picture 2" descr="http://upload.wikimedia.org/wikipedia/commons/thumb/f/fa/State_Flag_of_Poland.png/1280px-State_Flag_of_Polan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81"/>
          <a:stretch/>
        </p:blipFill>
        <p:spPr bwMode="auto">
          <a:xfrm>
            <a:off x="1" y="6040581"/>
            <a:ext cx="9144000" cy="81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f/fa/State_Flag_of_Poland.png/1280px-State_Flag_of_Polan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r="36615" b="52121"/>
          <a:stretch/>
        </p:blipFill>
        <p:spPr bwMode="auto">
          <a:xfrm>
            <a:off x="7884367" y="116631"/>
            <a:ext cx="1140277" cy="12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2"/>
          <p:cNvSpPr/>
          <p:nvPr/>
        </p:nvSpPr>
        <p:spPr>
          <a:xfrm>
            <a:off x="1893384" y="1674008"/>
            <a:ext cx="2160240" cy="561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/>
              <a:t>Primary</a:t>
            </a:r>
            <a:r>
              <a:rPr lang="pl-PL" dirty="0"/>
              <a:t> </a:t>
            </a:r>
            <a:r>
              <a:rPr lang="pl-PL" dirty="0" err="1"/>
              <a:t>school</a:t>
            </a:r>
            <a:r>
              <a:rPr lang="pl-PL" dirty="0"/>
              <a:t> </a:t>
            </a:r>
          </a:p>
        </p:txBody>
      </p:sp>
      <p:sp>
        <p:nvSpPr>
          <p:cNvPr id="10" name="Prostokąt 6"/>
          <p:cNvSpPr/>
          <p:nvPr/>
        </p:nvSpPr>
        <p:spPr>
          <a:xfrm>
            <a:off x="4278822" y="1689490"/>
            <a:ext cx="2808312" cy="561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err="1"/>
              <a:t>Secondary</a:t>
            </a:r>
            <a:r>
              <a:rPr lang="pl-PL" sz="1600" dirty="0"/>
              <a:t> </a:t>
            </a:r>
            <a:r>
              <a:rPr lang="pl-PL" sz="1600" dirty="0" err="1"/>
              <a:t>school</a:t>
            </a:r>
            <a:endParaRPr lang="pl-PL" sz="1600" dirty="0"/>
          </a:p>
        </p:txBody>
      </p:sp>
      <p:sp>
        <p:nvSpPr>
          <p:cNvPr id="11" name="Prostokąt 7"/>
          <p:cNvSpPr/>
          <p:nvPr/>
        </p:nvSpPr>
        <p:spPr>
          <a:xfrm>
            <a:off x="611560" y="2492896"/>
            <a:ext cx="7650556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First </a:t>
            </a:r>
            <a:r>
              <a:rPr lang="pl-PL" dirty="0" err="1"/>
              <a:t>foreign</a:t>
            </a:r>
            <a:r>
              <a:rPr lang="pl-PL" dirty="0"/>
              <a:t> </a:t>
            </a:r>
            <a:r>
              <a:rPr lang="pl-PL" dirty="0" err="1"/>
              <a:t>language</a:t>
            </a:r>
            <a:endParaRPr lang="pl-PL" dirty="0"/>
          </a:p>
        </p:txBody>
      </p:sp>
      <p:sp>
        <p:nvSpPr>
          <p:cNvPr id="12" name="Prostokąt 8"/>
          <p:cNvSpPr/>
          <p:nvPr/>
        </p:nvSpPr>
        <p:spPr>
          <a:xfrm>
            <a:off x="2897520" y="3140968"/>
            <a:ext cx="5364596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Second </a:t>
            </a:r>
            <a:r>
              <a:rPr lang="pl-PL" dirty="0" err="1"/>
              <a:t>foreign</a:t>
            </a:r>
            <a:r>
              <a:rPr lang="pl-PL" dirty="0"/>
              <a:t> </a:t>
            </a:r>
            <a:r>
              <a:rPr lang="pl-PL" dirty="0" err="1"/>
              <a:t>language</a:t>
            </a:r>
            <a:endParaRPr lang="pl-PL" dirty="0"/>
          </a:p>
        </p:txBody>
      </p:sp>
      <p:sp>
        <p:nvSpPr>
          <p:cNvPr id="13" name="Prostokąt 9"/>
          <p:cNvSpPr/>
          <p:nvPr/>
        </p:nvSpPr>
        <p:spPr>
          <a:xfrm>
            <a:off x="4427984" y="3789040"/>
            <a:ext cx="3834132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Third </a:t>
            </a:r>
            <a:r>
              <a:rPr lang="pl-PL" dirty="0" err="1"/>
              <a:t>foreign</a:t>
            </a:r>
            <a:r>
              <a:rPr lang="pl-PL" dirty="0"/>
              <a:t> </a:t>
            </a:r>
            <a:r>
              <a:rPr lang="pl-PL" dirty="0" err="1"/>
              <a:t>language</a:t>
            </a:r>
            <a:endParaRPr lang="pl-PL" dirty="0"/>
          </a:p>
        </p:txBody>
      </p:sp>
      <p:pic>
        <p:nvPicPr>
          <p:cNvPr id="4098" name="Picture 2" descr="http://spotlight.education.uconn.edu/wp-content/uploads/2013/01/Effective-Writer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59" y="5033565"/>
            <a:ext cx="2420129" cy="1615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4" name="Gerade Verbindung 13"/>
          <p:cNvCxnSpPr/>
          <p:nvPr/>
        </p:nvCxnSpPr>
        <p:spPr>
          <a:xfrm>
            <a:off x="323528" y="1196752"/>
            <a:ext cx="73448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559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Information Technology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</a:t>
            </a:r>
            <a:r>
              <a:rPr lang="en-US" sz="1800" dirty="0"/>
              <a:t>n important task of the school is to prepare students for life in the </a:t>
            </a:r>
            <a:r>
              <a:rPr lang="pl-PL" sz="1800" dirty="0" err="1"/>
              <a:t>computerized</a:t>
            </a:r>
            <a:r>
              <a:rPr lang="pl-PL" sz="1800" dirty="0"/>
              <a:t> </a:t>
            </a:r>
            <a:r>
              <a:rPr lang="en-US" sz="1800" dirty="0"/>
              <a:t>society. </a:t>
            </a:r>
            <a:r>
              <a:rPr lang="en-US" sz="1800"/>
              <a:t>During </a:t>
            </a:r>
            <a:r>
              <a:rPr lang="pl-PL" sz="1800" dirty="0" err="1"/>
              <a:t>lessons</a:t>
            </a:r>
            <a:r>
              <a:rPr lang="pl-PL" sz="1800" dirty="0"/>
              <a:t> </a:t>
            </a:r>
            <a:r>
              <a:rPr lang="en-US" sz="1800" dirty="0"/>
              <a:t>and in particular </a:t>
            </a:r>
            <a:r>
              <a:rPr lang="pl-PL" sz="1800" dirty="0"/>
              <a:t>IT </a:t>
            </a:r>
            <a:r>
              <a:rPr lang="pl-PL" sz="1800" dirty="0" err="1"/>
              <a:t>lessons</a:t>
            </a:r>
            <a:r>
              <a:rPr lang="pl-PL" sz="1800" dirty="0"/>
              <a:t> </a:t>
            </a:r>
            <a:r>
              <a:rPr lang="en-US" sz="1800" dirty="0"/>
              <a:t>students </a:t>
            </a:r>
            <a:r>
              <a:rPr lang="pl-PL" sz="1800" dirty="0" err="1"/>
              <a:t>learn</a:t>
            </a:r>
            <a:r>
              <a:rPr lang="pl-PL" sz="1800" dirty="0"/>
              <a:t> </a:t>
            </a:r>
            <a:r>
              <a:rPr lang="pl-PL" sz="1800" dirty="0" err="1"/>
              <a:t>how</a:t>
            </a:r>
            <a:r>
              <a:rPr lang="pl-PL" sz="1800" dirty="0"/>
              <a:t> to </a:t>
            </a:r>
            <a:r>
              <a:rPr lang="en-US" sz="1800" dirty="0"/>
              <a:t>search, organize and use information from various sources </a:t>
            </a:r>
            <a:r>
              <a:rPr lang="pl-PL" sz="1800" dirty="0" err="1"/>
              <a:t>using</a:t>
            </a:r>
            <a:r>
              <a:rPr lang="pl-PL" sz="1800" dirty="0"/>
              <a:t> </a:t>
            </a:r>
            <a:r>
              <a:rPr lang="en-US" sz="1800" dirty="0"/>
              <a:t>ICT.</a:t>
            </a:r>
            <a:br>
              <a:rPr lang="en-US" sz="1800" dirty="0"/>
            </a:br>
            <a:r>
              <a:rPr lang="en-US" sz="1800" dirty="0"/>
              <a:t>One of the important </a:t>
            </a:r>
            <a:r>
              <a:rPr lang="pl-PL" sz="1800" dirty="0" err="1"/>
              <a:t>aims</a:t>
            </a:r>
            <a:r>
              <a:rPr lang="pl-PL" sz="1800" dirty="0"/>
              <a:t> </a:t>
            </a:r>
            <a:r>
              <a:rPr lang="en-US" sz="1800" dirty="0"/>
              <a:t>that should be achieved is to make students aware that the computer is a device used not only for entertainment, but it can also be a useful tool for </a:t>
            </a:r>
            <a:r>
              <a:rPr lang="pl-PL" sz="1800" dirty="0" err="1"/>
              <a:t>various</a:t>
            </a:r>
            <a:r>
              <a:rPr lang="pl-PL" sz="1800" dirty="0"/>
              <a:t> </a:t>
            </a:r>
            <a:r>
              <a:rPr lang="pl-PL" sz="1800" dirty="0" err="1"/>
              <a:t>use</a:t>
            </a:r>
            <a:r>
              <a:rPr lang="en-US" sz="1800" dirty="0"/>
              <a:t>.</a:t>
            </a:r>
            <a:r>
              <a:rPr lang="pl-PL" sz="1800" dirty="0"/>
              <a:t> </a:t>
            </a:r>
          </a:p>
        </p:txBody>
      </p:sp>
      <p:pic>
        <p:nvPicPr>
          <p:cNvPr id="6" name="Picture 2" descr="http://upload.wikimedia.org/wikipedia/commons/thumb/f/fa/State_Flag_of_Poland.png/1280px-State_Flag_of_Polan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81"/>
          <a:stretch/>
        </p:blipFill>
        <p:spPr bwMode="auto">
          <a:xfrm>
            <a:off x="1" y="6040581"/>
            <a:ext cx="9144000" cy="81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f/fa/State_Flag_of_Poland.png/1280px-State_Flag_of_Polan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r="36615" b="52121"/>
          <a:stretch/>
        </p:blipFill>
        <p:spPr bwMode="auto">
          <a:xfrm>
            <a:off x="7884367" y="116631"/>
            <a:ext cx="1140277" cy="12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2.bp.blogspot.com/-6TTSlornq6Y/TdD8V4ypryI/AAAAAAAAAAs/dJxllqhptfY/s1600/kids-on-a-compu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07" y="4270224"/>
            <a:ext cx="2257202" cy="1497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://292fc373eb1b8428f75b-7f75e5eb51943043279413a54aaa858a.r38.cf3.rackcdn.com/local_18_temp-1365150299-515e8a5b-620x3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26" y="4273526"/>
            <a:ext cx="2668350" cy="1497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http://www.webanywhere.co.uk/blog/wp-content/uploads/2011/09/Group-children-on-computer.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73526"/>
            <a:ext cx="2279524" cy="1497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Gerade Verbindung 8"/>
          <p:cNvCxnSpPr/>
          <p:nvPr/>
        </p:nvCxnSpPr>
        <p:spPr>
          <a:xfrm>
            <a:off x="323528" y="1196752"/>
            <a:ext cx="73448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80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General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/>
              <a:t>K</a:t>
            </a:r>
            <a:r>
              <a:rPr lang="en-US" sz="1800" dirty="0" err="1"/>
              <a:t>nowledge</a:t>
            </a:r>
            <a:r>
              <a:rPr lang="en-US" sz="1800" dirty="0"/>
              <a:t> and skills </a:t>
            </a:r>
            <a:r>
              <a:rPr lang="pl-PL" sz="1800" dirty="0" err="1"/>
              <a:t>which</a:t>
            </a:r>
            <a:r>
              <a:rPr lang="en-US" sz="1800" dirty="0"/>
              <a:t> student</a:t>
            </a:r>
            <a:r>
              <a:rPr lang="pl-PL" sz="1800" dirty="0"/>
              <a:t>s</a:t>
            </a:r>
            <a:r>
              <a:rPr lang="en-US" sz="1800" dirty="0"/>
              <a:t> gain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consistent</a:t>
            </a:r>
            <a:r>
              <a:rPr lang="pl-PL" sz="1800" dirty="0"/>
              <a:t> with </a:t>
            </a:r>
            <a:r>
              <a:rPr lang="pl-PL" sz="1800" dirty="0" err="1"/>
              <a:t>European</a:t>
            </a:r>
            <a:r>
              <a:rPr lang="pl-PL" sz="1800" dirty="0"/>
              <a:t> </a:t>
            </a:r>
            <a:r>
              <a:rPr lang="pl-PL" sz="1800" dirty="0" err="1"/>
              <a:t>framework</a:t>
            </a:r>
            <a:r>
              <a:rPr lang="pl-PL" sz="1800" dirty="0"/>
              <a:t> of </a:t>
            </a:r>
            <a:r>
              <a:rPr lang="pl-PL" sz="1800" dirty="0" err="1"/>
              <a:t>education</a:t>
            </a:r>
            <a:r>
              <a:rPr lang="pl-PL" sz="1800" dirty="0"/>
              <a:t>. </a:t>
            </a:r>
          </a:p>
          <a:p>
            <a:pPr marL="0" indent="0">
              <a:buNone/>
            </a:pPr>
            <a:r>
              <a:rPr lang="pl-PL" sz="1800" dirty="0"/>
              <a:t>As </a:t>
            </a:r>
            <a:r>
              <a:rPr lang="pl-PL" sz="1800" dirty="0" err="1"/>
              <a:t>it</a:t>
            </a:r>
            <a:r>
              <a:rPr lang="pl-PL" sz="1800" dirty="0"/>
              <a:t> was </a:t>
            </a:r>
            <a:r>
              <a:rPr lang="pl-PL" sz="1800" dirty="0" err="1"/>
              <a:t>shown</a:t>
            </a:r>
            <a:r>
              <a:rPr lang="pl-PL" sz="1800" dirty="0"/>
              <a:t> in the </a:t>
            </a:r>
            <a:r>
              <a:rPr lang="pl-PL" sz="1800" dirty="0" err="1"/>
              <a:t>presentation</a:t>
            </a:r>
            <a:r>
              <a:rPr lang="pl-PL" sz="1800" dirty="0"/>
              <a:t>, the </a:t>
            </a:r>
            <a:r>
              <a:rPr lang="pl-PL" sz="1800" dirty="0" err="1"/>
              <a:t>emphasis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on </a:t>
            </a:r>
            <a:r>
              <a:rPr lang="pl-PL" sz="1800" dirty="0" err="1"/>
              <a:t>foreign</a:t>
            </a:r>
            <a:r>
              <a:rPr lang="pl-PL" sz="1800" dirty="0"/>
              <a:t> </a:t>
            </a:r>
            <a:r>
              <a:rPr lang="pl-PL" sz="1800" dirty="0" err="1"/>
              <a:t>languages</a:t>
            </a:r>
            <a:r>
              <a:rPr lang="pl-PL" sz="1800" dirty="0"/>
              <a:t> </a:t>
            </a:r>
            <a:r>
              <a:rPr lang="pl-PL" sz="1800" dirty="0" err="1"/>
              <a:t>acquisition</a:t>
            </a:r>
            <a:r>
              <a:rPr lang="pl-PL" sz="1800" dirty="0"/>
              <a:t>, </a:t>
            </a:r>
            <a:r>
              <a:rPr lang="pl-PL" sz="1800" dirty="0" err="1"/>
              <a:t>physical</a:t>
            </a:r>
            <a:r>
              <a:rPr lang="pl-PL" sz="1800" dirty="0"/>
              <a:t> development and ICT </a:t>
            </a:r>
            <a:r>
              <a:rPr lang="pl-PL" sz="1800" dirty="0" err="1"/>
              <a:t>usage</a:t>
            </a:r>
            <a:r>
              <a:rPr lang="pl-PL" sz="1800" dirty="0"/>
              <a:t>. </a:t>
            </a:r>
          </a:p>
        </p:txBody>
      </p:sp>
      <p:pic>
        <p:nvPicPr>
          <p:cNvPr id="6" name="Picture 2" descr="http://upload.wikimedia.org/wikipedia/commons/thumb/f/fa/State_Flag_of_Poland.png/1280px-State_Flag_of_Polan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81"/>
          <a:stretch/>
        </p:blipFill>
        <p:spPr bwMode="auto">
          <a:xfrm>
            <a:off x="1" y="6040581"/>
            <a:ext cx="9144000" cy="81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f/fa/State_Flag_of_Poland.png/1280px-State_Flag_of_Polan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r="36615" b="52121"/>
          <a:stretch/>
        </p:blipFill>
        <p:spPr bwMode="auto">
          <a:xfrm>
            <a:off x="7884367" y="116631"/>
            <a:ext cx="1140277" cy="12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33y93cfm0wb4z.cloudfront.net/back2shool/Smilingkindergirl476x2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3136"/>
            <a:ext cx="2530758" cy="1541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://img.dailymail.co.uk/i/pix/2007/06_03/ExamPA0107_468x3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53136"/>
            <a:ext cx="2228850" cy="1557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Gerade Verbindung 8"/>
          <p:cNvCxnSpPr/>
          <p:nvPr/>
        </p:nvCxnSpPr>
        <p:spPr>
          <a:xfrm>
            <a:off x="323528" y="1196752"/>
            <a:ext cx="73448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29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575</Words>
  <Application>Microsoft Office PowerPoint</Application>
  <PresentationFormat>Pokaz na ekranie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Calibri</vt:lpstr>
      <vt:lpstr>Larissa</vt:lpstr>
      <vt:lpstr>General Education in Poland</vt:lpstr>
      <vt:lpstr>General Education in Poland</vt:lpstr>
      <vt:lpstr>Education through Art </vt:lpstr>
      <vt:lpstr>Education through Art </vt:lpstr>
      <vt:lpstr>Foreign Languages</vt:lpstr>
      <vt:lpstr>Foreign Languages</vt:lpstr>
      <vt:lpstr>Information Technology </vt:lpstr>
      <vt:lpstr>General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Kształcenie ogólne w Polsce</dc:title>
  <dc:creator>Simon</dc:creator>
  <cp:lastModifiedBy>Katarzyna Cnotalska</cp:lastModifiedBy>
  <cp:revision>29</cp:revision>
  <dcterms:created xsi:type="dcterms:W3CDTF">2013-11-11T19:45:25Z</dcterms:created>
  <dcterms:modified xsi:type="dcterms:W3CDTF">2022-07-04T09:56:16Z</dcterms:modified>
</cp:coreProperties>
</file>