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75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1" r:id="rId6"/>
    <p:sldId id="266" r:id="rId7"/>
    <p:sldId id="269" r:id="rId8"/>
    <p:sldId id="267" r:id="rId9"/>
    <p:sldId id="26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Pilarczyk" initials="EP" lastIdx="2" clrIdx="0">
    <p:extLst>
      <p:ext uri="{19B8F6BF-5375-455C-9EA6-DF929625EA0E}">
        <p15:presenceInfo xmlns:p15="http://schemas.microsoft.com/office/powerpoint/2012/main" xmlns="" userId="S::elzbietapilarczyk@sp2strykow.onmicrosoft.com::ed32510d-4127-4e00-9707-393e1a4d86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2:19:28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3401357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241476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637723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425252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9793130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0320526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2373381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141012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270832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437216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9868241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130686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47607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210671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246380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9450095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1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07B450-E912-9F3F-B1B7-1D8354B4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B33FCCCB-714A-8904-EBB3-DABE8116F1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7" r="33227"/>
          <a:stretch>
            <a:fillRect/>
          </a:stretch>
        </p:blipFill>
        <p:spPr>
          <a:xfrm rot="5400000">
            <a:off x="1405289" y="-1173644"/>
            <a:ext cx="2026444" cy="453063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A6FF7D6-E811-C8EA-051A-7834A6DF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907880"/>
            <a:ext cx="8596667" cy="133482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latin typeface="Curlz MT" panose="04040404050702020202" pitchFamily="82" charset="0"/>
              </a:rPr>
              <a:t>Każda przerwa wygląda podobnie!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689754D-0F6E-F50A-BC49-33D77DE73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09658" y="452621"/>
            <a:ext cx="2993361" cy="22450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9253F78-E35A-AE15-11CB-87FD7FA3A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5431" y="2450242"/>
            <a:ext cx="3429000" cy="25717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81AC541-7CA5-015B-10A9-CEA2ADE00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10927" y="596373"/>
            <a:ext cx="4143375" cy="310753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76F0175C-8899-BB81-4F4F-C17B03BC8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2296320" y="2533519"/>
            <a:ext cx="3428999" cy="25717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8823F1E-E18D-48E9-5645-6D99AE064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28287" y="3345868"/>
            <a:ext cx="2514206" cy="18856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1DD9CC22-20EE-BBF5-31E6-75340DC6EAFA}"/>
                  </a:ext>
                </a:extLst>
              </p14:cNvPr>
              <p14:cNvContentPartPr/>
              <p14:nvPr/>
            </p14:nvContentPartPr>
            <p14:xfrm>
              <a:off x="11791620" y="5352840"/>
              <a:ext cx="360" cy="36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DD9CC22-20EE-BBF5-31E6-75340DC6EAF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737620" y="524484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44A47313-955A-3299-5333-1F850BA37F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15860" y="3241941"/>
            <a:ext cx="2619375" cy="19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51323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84D1C3-C5F3-8BB6-6D86-59BD0B9C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urlz MT" panose="04040404050702020202" pitchFamily="82" charset="0"/>
              </a:rPr>
              <a:t>Siła przyjaźni! Podpora biblioteki!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5DC2C97-1147-EE72-20AE-6AEA59548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70917" y="2338589"/>
            <a:ext cx="5367335" cy="402550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C35D2BD-A390-0AEF-1370-4170AE7F8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12717" y="1824435"/>
            <a:ext cx="5521325" cy="414099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7BC33F3-D8E2-3B78-304F-450F96893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51036" y="727076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26139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7DCF56-370A-8FBF-D349-8E6514A7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8830169-13AF-0F52-B285-8B77A0405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4975" y="5367338"/>
            <a:ext cx="7569026" cy="674024"/>
          </a:xfrm>
        </p:spPr>
        <p:txBody>
          <a:bodyPr>
            <a:noAutofit/>
          </a:bodyPr>
          <a:lstStyle/>
          <a:p>
            <a:pPr algn="ctr"/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>Lubimy ze sobą przebywać!</a:t>
            </a:r>
            <a:b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</a:b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>Nasz biblioteczny aktyw!</a:t>
            </a:r>
            <a:endParaRPr lang="pl-PL" sz="44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0F182728-BDEE-5033-64B5-FF8F534B9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14184" y="810518"/>
            <a:ext cx="4883944" cy="366295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BB05C174-58FF-05F6-C0C7-83B6C5F70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30642" y="428625"/>
            <a:ext cx="3429000" cy="257175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D292A50D-66CD-9E89-2EB8-185F95775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02081" y="2578895"/>
            <a:ext cx="3286122" cy="2464592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52B9CE2A-2291-D4CE-AB7E-012003480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89282" y="725091"/>
            <a:ext cx="4333875" cy="3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29372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407495-85AA-C935-2054-4914A44D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609600"/>
            <a:ext cx="8607252" cy="158115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Jokerman" panose="04090605060D06020702" pitchFamily="82" charset="0"/>
              </a:rPr>
              <a:t>Uczniowski dylemat! </a:t>
            </a:r>
            <a:br>
              <a:rPr lang="pl-PL" b="1" dirty="0">
                <a:latin typeface="Jokerman" panose="04090605060D06020702" pitchFamily="82" charset="0"/>
              </a:rPr>
            </a:br>
            <a:r>
              <a:rPr lang="pl-PL" b="1" dirty="0">
                <a:latin typeface="Jokerman" panose="04090605060D06020702" pitchFamily="82" charset="0"/>
              </a:rPr>
              <a:t>Książka, czy smartfon? </a:t>
            </a:r>
            <a:br>
              <a:rPr lang="pl-PL" b="1" dirty="0">
                <a:latin typeface="Jokerman" panose="04090605060D06020702" pitchFamily="82" charset="0"/>
              </a:rPr>
            </a:br>
            <a:r>
              <a:rPr lang="pl-PL" b="1" dirty="0">
                <a:latin typeface="Jokerman" panose="04090605060D06020702" pitchFamily="82" charset="0"/>
              </a:rPr>
              <a:t>Ale telefon tylko na długich przerwach!!!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DC644B4-B578-4EB9-528A-E1C4FCFAE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7156" y="2774156"/>
            <a:ext cx="4667250" cy="35004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27F5956-F468-4859-4A7A-4EC2C76F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59958" y="2902745"/>
            <a:ext cx="4552948" cy="3414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EA3E008-B623-7806-F189-1551D2264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29440" y="2881313"/>
            <a:ext cx="4381498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2305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75800A-C5DB-4705-4389-FD350AB0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7" y="4236073"/>
            <a:ext cx="8596669" cy="139525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Jokerman" panose="04090605060D06020702" pitchFamily="82" charset="0"/>
              </a:rPr>
              <a:t/>
            </a:r>
            <a:br>
              <a:rPr lang="pl-PL" b="1" dirty="0">
                <a:latin typeface="Jokerman" panose="04090605060D06020702" pitchFamily="82" charset="0"/>
              </a:rPr>
            </a:br>
            <a:r>
              <a:rPr lang="pl-PL" b="1" dirty="0">
                <a:latin typeface="Jokerman" panose="04090605060D06020702" pitchFamily="82" charset="0"/>
              </a:rPr>
              <a:t>Oto przykłady prac plastycznych wykonanych przez dzieci klas 1-3 po przeczytaniu super ciekawych książek.</a:t>
            </a:r>
            <a:br>
              <a:rPr lang="pl-PL" b="1" dirty="0">
                <a:latin typeface="Jokerman" panose="04090605060D06020702" pitchFamily="82" charset="0"/>
              </a:rPr>
            </a:br>
            <a:r>
              <a:rPr lang="pl-PL" b="1" dirty="0">
                <a:latin typeface="Jokerman" panose="04090605060D06020702" pitchFamily="82" charset="0"/>
              </a:rPr>
              <a:t>Wszystkie prace uczniów można podziwiać na wystawach przed biblioteką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D81075E-561C-72B0-CAEE-9B408A1BB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995642"/>
            <a:ext cx="7276041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xmlns="" id="{6F65FA53-B2B9-D4BB-2495-82229DBD1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2" b="20182"/>
          <a:stretch>
            <a:fillRect/>
          </a:stretch>
        </p:blipFill>
        <p:spPr>
          <a:xfrm>
            <a:off x="0" y="0"/>
            <a:ext cx="4593761" cy="2055018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99BAFBBE-185E-9FD0-F45D-5AA937EAE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08963" y="295035"/>
            <a:ext cx="2278381" cy="170878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5BE9881B-2937-C1AD-6C12-471B42D80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547" y="0"/>
            <a:ext cx="2627951" cy="197096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5BC5CC91-C990-D443-C2BA-FD710D22C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0498" y="23943"/>
            <a:ext cx="2596026" cy="194701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B3BF1515-B1E8-01A0-6CFB-73899FD61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419" y="1941012"/>
            <a:ext cx="2650492" cy="198786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F7921F23-846F-7231-3315-CFE6530761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8854956" y="2350921"/>
            <a:ext cx="3039669" cy="227975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A7B41F9F-45C3-2F22-3918-91B56B3EAE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-162900" y="2315438"/>
            <a:ext cx="1927540" cy="144565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FE902AF9-66DD-6DCC-8FA5-C789141256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40066" y="2262652"/>
            <a:ext cx="1987868" cy="149090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17F78785-33F1-A7F2-37DF-F8ADF10AEC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336" y="2044330"/>
            <a:ext cx="2650492" cy="19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13093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B1C60F-4293-739F-CB7B-78081C5A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0583"/>
            <a:ext cx="8596667" cy="1161776"/>
          </a:xfrm>
        </p:spPr>
        <p:txBody>
          <a:bodyPr/>
          <a:lstStyle/>
          <a:p>
            <a:r>
              <a:rPr lang="pl-PL" b="1" dirty="0">
                <a:latin typeface="Jokerman" panose="04090605060D06020702" pitchFamily="82" charset="0"/>
              </a:rPr>
              <a:t>Kiedy czytasz …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342A8470-CF9B-1228-B239-837FC80C0B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7" r="33227"/>
          <a:stretch>
            <a:fillRect/>
          </a:stretch>
        </p:blipFill>
        <p:spPr>
          <a:xfrm rot="5400000">
            <a:off x="1766371" y="-986643"/>
            <a:ext cx="2876549" cy="643126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0C0699D-5ED9-E59B-B934-5E7D1DF8B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4848225"/>
            <a:ext cx="8664401" cy="2117207"/>
          </a:xfrm>
        </p:spPr>
        <p:txBody>
          <a:bodyPr>
            <a:noAutofit/>
          </a:bodyPr>
          <a:lstStyle/>
          <a:p>
            <a:pPr algn="ctr"/>
            <a:r>
              <a:rPr lang="pl-PL" sz="2000" b="1" i="0" dirty="0">
                <a:solidFill>
                  <a:srgbClr val="000035"/>
                </a:solidFill>
                <a:effectLst/>
                <a:latin typeface="Jokerman" panose="04090605060D06020702" pitchFamily="82" charset="0"/>
              </a:rPr>
              <a:t>„Kiedy czytasz, świat przestaje istnieć, możesz udawać, że to, co jest w książce, jest rzeczywistością, albo że rzeczywistość po prostu znika. Możesz być tym, kim chcesz, dobrowolnym bohaterem książki..." </a:t>
            </a:r>
          </a:p>
          <a:p>
            <a:pPr algn="ctr"/>
            <a:r>
              <a:rPr lang="pl-PL" sz="2000" b="1" i="0" dirty="0">
                <a:solidFill>
                  <a:srgbClr val="000035"/>
                </a:solidFill>
                <a:effectLst/>
                <a:latin typeface="Jokerman" panose="04090605060D06020702" pitchFamily="82" charset="0"/>
              </a:rPr>
              <a:t>(Dorotea de </a:t>
            </a:r>
            <a:r>
              <a:rPr lang="pl-PL" sz="2000" b="1" i="0" dirty="0" err="1">
                <a:solidFill>
                  <a:srgbClr val="000035"/>
                </a:solidFill>
                <a:effectLst/>
                <a:latin typeface="Jokerman" panose="04090605060D06020702" pitchFamily="82" charset="0"/>
              </a:rPr>
              <a:t>Spirito</a:t>
            </a:r>
            <a:r>
              <a:rPr lang="pl-PL" sz="2000" b="1" i="0" dirty="0">
                <a:solidFill>
                  <a:srgbClr val="000035"/>
                </a:solidFill>
                <a:effectLst/>
                <a:latin typeface="Jokerman" panose="04090605060D06020702" pitchFamily="82" charset="0"/>
              </a:rPr>
              <a:t>, </a:t>
            </a:r>
            <a:r>
              <a:rPr lang="pl-PL" sz="2000" b="1" i="1" dirty="0">
                <a:solidFill>
                  <a:srgbClr val="000035"/>
                </a:solidFill>
                <a:effectLst/>
                <a:latin typeface="Jokerman" panose="04090605060D06020702" pitchFamily="82" charset="0"/>
              </a:rPr>
              <a:t>Anioł)</a:t>
            </a:r>
            <a:r>
              <a:rPr lang="pl-PL" sz="2000" b="1" i="0" dirty="0">
                <a:solidFill>
                  <a:srgbClr val="000035"/>
                </a:solidFill>
                <a:effectLst/>
                <a:latin typeface="Jokerman" panose="04090605060D06020702" pitchFamily="82" charset="0"/>
              </a:rPr>
              <a:t>.</a:t>
            </a:r>
            <a:endParaRPr lang="pl-PL" sz="2000" b="1" dirty="0">
              <a:latin typeface="Jokerman" panose="04090605060D06020702" pitchFamily="8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D129112-24F5-F960-004F-7309FCD86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44655" y="728034"/>
            <a:ext cx="3804967" cy="28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407334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2F4D8D-D51A-589B-89A5-583C368B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6600" b="1" dirty="0">
                <a:latin typeface="Curlz MT" panose="04040404050702020202" pitchFamily="82" charset="0"/>
              </a:rPr>
              <a:t>Zapraszamy!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33B3B3A0-D889-FFD6-F1EF-E708A3BD6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258" y="1199665"/>
            <a:ext cx="5769984" cy="4327488"/>
          </a:xfr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2928057-7181-F0AF-AB7D-0CF96FED9344}"/>
              </a:ext>
            </a:extLst>
          </p:cNvPr>
          <p:cNvSpPr txBox="1"/>
          <p:nvPr/>
        </p:nvSpPr>
        <p:spPr>
          <a:xfrm>
            <a:off x="5273749" y="1930400"/>
            <a:ext cx="38750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4400" dirty="0">
                <a:solidFill>
                  <a:srgbClr val="000035"/>
                </a:solidFill>
                <a:latin typeface="Hind" panose="02000000000000000000" pitchFamily="2" charset="-18"/>
              </a:rPr>
              <a:t>„</a:t>
            </a:r>
            <a:r>
              <a:rPr lang="pl-PL" sz="44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Kiedy wszystko inne zawiedzie, dajcie za wygraną i idźcie do biblioteki" </a:t>
            </a:r>
          </a:p>
          <a:p>
            <a:pPr algn="l"/>
            <a:r>
              <a:rPr lang="pl-PL" sz="44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(Stephen King, </a:t>
            </a:r>
            <a:r>
              <a:rPr lang="pl-PL" sz="4400" b="1" i="1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Dallas '63</a:t>
            </a:r>
            <a:r>
              <a:rPr lang="pl-PL" sz="44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449978456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18010B8148924FA5AB864FAC3A94C8" ma:contentTypeVersion="12" ma:contentTypeDescription="Utwórz nowy dokument." ma:contentTypeScope="" ma:versionID="28a376cf136b0b3d1185799f9bed7414">
  <xsd:schema xmlns:xsd="http://www.w3.org/2001/XMLSchema" xmlns:xs="http://www.w3.org/2001/XMLSchema" xmlns:p="http://schemas.microsoft.com/office/2006/metadata/properties" xmlns:ns3="6c3fdf36-d9dc-4bd9-8245-5306b68e475d" xmlns:ns4="a215113f-4302-4364-9081-d9e4d011c8c1" targetNamespace="http://schemas.microsoft.com/office/2006/metadata/properties" ma:root="true" ma:fieldsID="81807b29c5caf60b1385957abee74eab" ns3:_="" ns4:_="">
    <xsd:import namespace="6c3fdf36-d9dc-4bd9-8245-5306b68e475d"/>
    <xsd:import namespace="a215113f-4302-4364-9081-d9e4d011c8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fdf36-d9dc-4bd9-8245-5306b68e47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113f-4302-4364-9081-d9e4d011c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15113f-4302-4364-9081-d9e4d011c8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81F8E3-7130-47DD-8B71-1CD9765EF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fdf36-d9dc-4bd9-8245-5306b68e475d"/>
    <ds:schemaRef ds:uri="a215113f-4302-4364-9081-d9e4d011c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9F58F-A166-4BF8-ACB7-FA68BE1DB09D}">
  <ds:schemaRefs>
    <ds:schemaRef ds:uri="a215113f-4302-4364-9081-d9e4d011c8c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c3fdf36-d9dc-4bd9-8245-5306b68e47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C1B286-1694-4180-9120-892317AA6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87</Words>
  <Application>Microsoft Office PowerPoint</Application>
  <PresentationFormat>Niestandardowy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Faseta</vt:lpstr>
      <vt:lpstr>Slajd 1</vt:lpstr>
      <vt:lpstr>Siła przyjaźni! Podpora biblioteki!</vt:lpstr>
      <vt:lpstr>    </vt:lpstr>
      <vt:lpstr>Uczniowski dylemat!  Książka, czy smartfon?  Ale telefon tylko na długich przerwach!!!</vt:lpstr>
      <vt:lpstr> Oto przykłady prac plastycznych wykonanych przez dzieci klas 1-3 po przeczytaniu super ciekawych książek. Wszystkie prace uczniów można podziwiać na wystawach przed biblioteką</vt:lpstr>
      <vt:lpstr>Kiedy czytasz …</vt:lpstr>
      <vt:lpstr>Zapraszamy!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"A dla mnie świat w książkach bywa ciekawszy i lepszy niż ten prawdziwy. Bardziej go rozumiem i kocham."   (Jerzy Szczygieł, Nigdy cię nie opuszczę)</dc:title>
  <dc:creator>Elżbieta Pilarczyk</dc:creator>
  <cp:lastModifiedBy>A</cp:lastModifiedBy>
  <cp:revision>8</cp:revision>
  <dcterms:created xsi:type="dcterms:W3CDTF">2023-04-19T09:41:08Z</dcterms:created>
  <dcterms:modified xsi:type="dcterms:W3CDTF">2023-04-21T17:15:03Z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0x010100D418010B8148924FA5AB864FAC3A94C8</vt:lpwstr>
  </property>
</Properties>
</file>