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66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7" r:id="rId12"/>
    <p:sldId id="265" r:id="rId13"/>
    <p:sldId id="268" r:id="rId14"/>
    <p:sldId id="269" r:id="rId15"/>
    <p:sldId id="270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braz panoramiczny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11/18/2022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ytuł i po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11/18/2022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erta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11/18/2022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naz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11/18/2022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olum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11/18/2022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olumna obraz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11/18/2022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11/18/2022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11/18/2022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11/18/2022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11/18/2022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11/18/2022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11/18/2022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11/18/2022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jeeyoga.com/stres-w-szkole-3-proste-techniki-relaksacyjne-dla-dzieci/" TargetMode="External"/><Relationship Id="rId7" Type="http://schemas.openxmlformats.org/officeDocument/2006/relationships/hyperlink" Target="https://www.google.com/search?q=balonik&amp;sxsrf=ALiCzsbP5Od-7ckBgvW97NoSb3n2p7xV_Q:1666544563990&amp;source=lnms&amp;tbm=isch&amp;sa=X&amp;ved=2ahUKEwj-tPSl6vb6AhUM_SoKHRfmBkQQ_AUoAXoECAIQAw&amp;biw=1366&amp;bih=624&amp;dpr=1#imgrc=bi-r5ecav6iceM" TargetMode="External"/><Relationship Id="rId2" Type="http://schemas.openxmlformats.org/officeDocument/2006/relationships/hyperlink" Target="https://zdrowie.pap.pl/rodzice/stres-szkolny-niedostrzegane-cierpienie-dzieci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naturalnieozdrowiu.pl/cwiczenia-relaksacyjne-dla-dzieci-czyli-jak-pomoc-maluchom-wyciszyc-emocje/" TargetMode="External"/><Relationship Id="rId5" Type="http://schemas.openxmlformats.org/officeDocument/2006/relationships/hyperlink" Target="https://dziecisawazne.pl/jakie-sa-najlepsze-cwiczenia-relaksacyjne-dla-dzieci/" TargetMode="External"/><Relationship Id="rId4" Type="http://schemas.openxmlformats.org/officeDocument/2006/relationships/hyperlink" Target="https://earlystage.pl/blog/2021/03/12/cwiczenia-relaksacyjne-dla-dzieci-nauka-na-pelnym-luzie/" TargetMode="Externa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5864885-368E-A271-A7D0-21FB526A82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Prezentacja na </a:t>
            </a:r>
            <a:r>
              <a:rPr lang="pl-PL" b="1">
                <a:latin typeface="Times New Roman" panose="02020603050405020304" pitchFamily="18" charset="0"/>
                <a:cs typeface="Times New Roman" panose="02020603050405020304" pitchFamily="18" charset="0"/>
              </a:rPr>
              <a:t>zajęcia szkolne dla nauczycieli klas 0-3</a:t>
            </a:r>
            <a:endParaRPr lang="pl-PL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549C310-D218-06BF-48E5-DD1FA8AE2E60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4020456"/>
          </a:xfrm>
        </p:spPr>
        <p:txBody>
          <a:bodyPr/>
          <a:lstStyle/>
          <a:p>
            <a:pPr marL="0" indent="0" algn="ctr">
              <a:buNone/>
            </a:pPr>
            <a:r>
              <a:rPr lang="pl-PL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Prezentacja powstała w ramach projektu </a:t>
            </a:r>
            <a:r>
              <a:rPr lang="pl-PL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„TAKE IT EASY”</a:t>
            </a:r>
            <a:r>
              <a:rPr lang="pl-PL" b="1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pl-PL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 algn="ctr">
              <a:buNone/>
            </a:pPr>
            <a:r>
              <a:rPr lang="pl-PL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realizowanego w SP 2 w Strykowie </a:t>
            </a:r>
          </a:p>
          <a:p>
            <a:pPr marL="0" indent="0" algn="ctr">
              <a:buNone/>
            </a:pPr>
            <a:r>
              <a:rPr lang="pl-PL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w programie Erasmus+, współfinansowanego przez Unię Europejską. </a:t>
            </a:r>
          </a:p>
          <a:p>
            <a:pPr marL="0" indent="0">
              <a:buNone/>
            </a:pPr>
            <a:endParaRPr lang="pl-PL" dirty="0"/>
          </a:p>
        </p:txBody>
      </p:sp>
      <p:pic>
        <p:nvPicPr>
          <p:cNvPr id="4" name="Obraz 3">
            <a:extLst>
              <a:ext uri="{FF2B5EF4-FFF2-40B4-BE49-F238E27FC236}">
                <a16:creationId xmlns:a16="http://schemas.microsoft.com/office/drawing/2014/main" id="{325729D9-BC88-E496-C2FC-87434ACB1B0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88835" y="3896138"/>
            <a:ext cx="1868557" cy="24914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13899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2C3051A-A80B-7901-190C-049F0E5D7E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32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„Pierzynka”</a:t>
            </a:r>
            <a:br>
              <a:rPr lang="pl-PL" dirty="0"/>
            </a:b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43BBD82-A875-163D-1A88-AEEB7C996836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5" y="1537253"/>
            <a:ext cx="10363826" cy="4293704"/>
          </a:xfrm>
        </p:spPr>
        <p:txBody>
          <a:bodyPr>
            <a:normAutofit fontScale="92500" lnSpcReduction="10000"/>
          </a:bodyPr>
          <a:lstStyle/>
          <a:p>
            <a:pPr marL="0" indent="0">
              <a:lnSpc>
                <a:spcPct val="150000"/>
              </a:lnSpc>
              <a:spcAft>
                <a:spcPts val="2250"/>
              </a:spcAft>
              <a:buNone/>
            </a:pPr>
            <a:r>
              <a:rPr lang="pl-PL" cap="none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Troje dzieci kładzie się na brzuchu obok siebie, opierając policzek o dłonie ułożone jedna na drugiej. Dzieci po kolei delikatnie kładą na ich podudziach, udach, biodrach, plecach i głowach woreczki wypełnione grochem, kasztanami, żołędziami itp. Zawartość woreczków uciska ciała dzieci, jednocześnie je masując. Masaż uspokaja i relaksuje. Po minucie lub dwóch następuje zamiana ról. </a:t>
            </a:r>
          </a:p>
          <a:p>
            <a:pPr marL="0" indent="0">
              <a:lnSpc>
                <a:spcPct val="150000"/>
              </a:lnSpc>
              <a:spcAft>
                <a:spcPts val="2250"/>
              </a:spcAft>
              <a:buNone/>
            </a:pPr>
            <a:r>
              <a:rPr lang="pl-PL" cap="none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Tego typu ćwiczenie relaksacyjne dla dzieci to idealny pomysł na zaangażowanie całej grupy – każdy ma swoje zadanie, na którym się skupia, a w zamian za jego wykonanie otrzymuje nagrodę w postaci masażu woreczkami. </a:t>
            </a:r>
          </a:p>
          <a:p>
            <a:pPr marL="0" indent="0">
              <a:lnSpc>
                <a:spcPct val="150000"/>
              </a:lnSpc>
              <a:spcAft>
                <a:spcPts val="2250"/>
              </a:spcAft>
              <a:buNone/>
            </a:pPr>
            <a:r>
              <a:rPr lang="pl-PL" cap="none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Koncentracja, pomoc innym, integracja i zabawa jednocześnie! </a:t>
            </a:r>
          </a:p>
        </p:txBody>
      </p:sp>
    </p:spTree>
    <p:extLst>
      <p:ext uri="{BB962C8B-B14F-4D97-AF65-F5344CB8AC3E}">
        <p14:creationId xmlns:p14="http://schemas.microsoft.com/office/powerpoint/2010/main" val="58514475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AE963A2-92B1-770F-5AF3-41807E6503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32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Inne przykłady ćwiczeń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9F4A7A0-B010-753D-A1BC-044AFCC63EDC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rmAutofit fontScale="92500"/>
          </a:bodyPr>
          <a:lstStyle/>
          <a:p>
            <a:pPr marL="342900" lvl="0" indent="-342900" fontAlgn="base">
              <a:lnSpc>
                <a:spcPct val="150000"/>
              </a:lnSpc>
              <a:spcAft>
                <a:spcPts val="750"/>
              </a:spcAft>
              <a:buSzPts val="1000"/>
              <a:buFont typeface="Courier New" panose="02070309020205020404" pitchFamily="49" charset="0"/>
              <a:buChar char="o"/>
              <a:tabLst>
                <a:tab pos="457200" algn="l"/>
              </a:tabLst>
            </a:pPr>
            <a:r>
              <a:rPr lang="pl-PL" sz="1800" b="1" cap="none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„Budzący się kwiatek” </a:t>
            </a:r>
            <a:r>
              <a:rPr lang="pl-PL" sz="1800" cap="none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 pozycja skulona; na hasło „świeci słońce” – powolne wstawanie do pozycji pionowej, lekki skłon w tył z jednoczesnym wymachem rąk; na hasło „susza” – powrót do pozycji skulonej;</a:t>
            </a:r>
            <a:endParaRPr lang="pl-PL" sz="1800" cap="none" dirty="0">
              <a:solidFill>
                <a:srgbClr val="0070C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fontAlgn="base">
              <a:lnSpc>
                <a:spcPct val="150000"/>
              </a:lnSpc>
              <a:spcAft>
                <a:spcPts val="750"/>
              </a:spcAft>
              <a:buSzPts val="1000"/>
              <a:buFont typeface="Courier New" panose="02070309020205020404" pitchFamily="49" charset="0"/>
              <a:buChar char="o"/>
              <a:tabLst>
                <a:tab pos="457200" algn="l"/>
              </a:tabLst>
            </a:pPr>
            <a:r>
              <a:rPr lang="pl-PL" sz="1800" b="1" cap="none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„Aniołki” </a:t>
            </a:r>
            <a:r>
              <a:rPr lang="pl-PL" sz="1800" cap="none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 siad skrzyżny, ręce luźno; wdech – ręce bokiem do góry; wydech – ręce bokiem w dół;</a:t>
            </a:r>
            <a:endParaRPr lang="pl-PL" sz="1800" cap="none" dirty="0">
              <a:solidFill>
                <a:srgbClr val="0070C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fontAlgn="base">
              <a:lnSpc>
                <a:spcPct val="150000"/>
              </a:lnSpc>
              <a:spcAft>
                <a:spcPts val="750"/>
              </a:spcAft>
              <a:buSzPts val="1000"/>
              <a:buFont typeface="Courier New" panose="02070309020205020404" pitchFamily="49" charset="0"/>
              <a:buChar char="o"/>
              <a:tabLst>
                <a:tab pos="457200" algn="l"/>
              </a:tabLst>
            </a:pPr>
            <a:r>
              <a:rPr lang="pl-PL" sz="1800" b="1" cap="none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Ćwiczenia relaksacyjne z dźwiękiem; </a:t>
            </a:r>
            <a:r>
              <a:rPr lang="pl-PL" sz="1800" cap="none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leżenie na plecach, nasłuchiwanie konkretnych dźwięków w muzyce; taniec i zabawy muzyczne, np. klaskanie lub tupanie do taktu muzyki;</a:t>
            </a:r>
            <a:endParaRPr lang="pl-PL" sz="1800" cap="none" dirty="0">
              <a:solidFill>
                <a:srgbClr val="0070C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fontAlgn="base">
              <a:lnSpc>
                <a:spcPct val="150000"/>
              </a:lnSpc>
              <a:spcAft>
                <a:spcPts val="750"/>
              </a:spcAft>
              <a:buSzPts val="1000"/>
              <a:buFont typeface="Courier New" panose="02070309020205020404" pitchFamily="49" charset="0"/>
              <a:buChar char="o"/>
              <a:tabLst>
                <a:tab pos="457200" algn="l"/>
              </a:tabLst>
            </a:pPr>
            <a:r>
              <a:rPr lang="pl-PL" sz="1800" b="1" cap="none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Wizualizacja relaksacyjna; </a:t>
            </a:r>
            <a:r>
              <a:rPr lang="pl-PL" sz="1800" cap="none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wygodna pozycja, zamknięte oczy, wizualizacja w myślach.</a:t>
            </a:r>
            <a:endParaRPr lang="pl-PL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608340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79ACBAE-3795-736C-E5C0-776D1E25FC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3200" b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Efekty </a:t>
            </a:r>
            <a:br>
              <a:rPr lang="pl-PL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87B6FB6-177A-8F21-3418-6676A830B8A4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5" y="2290892"/>
            <a:ext cx="10363826" cy="2276215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pl-PL" sz="2400" cap="none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Ćwiczenia relaksacyjne dla dzieci pomagają w rozładowaniu negatywnych emocji i dają możliwość odpoczynku, zniwelowania stresu i wyciszenia się. Tego typu ćwiczenia sprawiają, że dzieci lepiej radzą sobie z nauką, przebywaniem poza domem, w kontaktach z innymi i nie mają problemów z koncentracją. </a:t>
            </a:r>
          </a:p>
        </p:txBody>
      </p:sp>
    </p:spTree>
    <p:extLst>
      <p:ext uri="{BB962C8B-B14F-4D97-AF65-F5344CB8AC3E}">
        <p14:creationId xmlns:p14="http://schemas.microsoft.com/office/powerpoint/2010/main" val="180653754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F9AFAA5-E8B6-3C2D-7735-092DADAEF4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Dziękujemy za uwagę</a:t>
            </a:r>
          </a:p>
        </p:txBody>
      </p:sp>
      <p:pic>
        <p:nvPicPr>
          <p:cNvPr id="4" name="Symbol zastępczy zawartości 3">
            <a:extLst>
              <a:ext uri="{FF2B5EF4-FFF2-40B4-BE49-F238E27FC236}">
                <a16:creationId xmlns:a16="http://schemas.microsoft.com/office/drawing/2014/main" id="{5EC95D19-910A-60F2-F855-34B9D99C4771}"/>
              </a:ext>
            </a:extLst>
          </p:cNvPr>
          <p:cNvPicPr>
            <a:picLocks noGrp="1" noChangeAspect="1"/>
          </p:cNvPicPr>
          <p:nvPr>
            <p:ph sz="quarter" idx="13"/>
          </p:nvPr>
        </p:nvPicPr>
        <p:blipFill>
          <a:blip r:embed="rId2"/>
          <a:stretch>
            <a:fillRect/>
          </a:stretch>
        </p:blipFill>
        <p:spPr>
          <a:xfrm>
            <a:off x="4688992" y="1972138"/>
            <a:ext cx="2814015" cy="3129949"/>
          </a:xfrm>
          <a:prstGeom prst="rect">
            <a:avLst/>
          </a:prstGeom>
        </p:spPr>
      </p:pic>
      <p:sp>
        <p:nvSpPr>
          <p:cNvPr id="5" name="pole tekstowe 4">
            <a:extLst>
              <a:ext uri="{FF2B5EF4-FFF2-40B4-BE49-F238E27FC236}">
                <a16:creationId xmlns:a16="http://schemas.microsoft.com/office/drawing/2014/main" id="{FDD3B575-8FC3-0108-A946-AD26AB06F75B}"/>
              </a:ext>
            </a:extLst>
          </p:cNvPr>
          <p:cNvSpPr txBox="1"/>
          <p:nvPr/>
        </p:nvSpPr>
        <p:spPr>
          <a:xfrm>
            <a:off x="4359965" y="5420139"/>
            <a:ext cx="38431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Logo projektu: Amelia Marczak kl.8b</a:t>
            </a:r>
          </a:p>
        </p:txBody>
      </p:sp>
    </p:spTree>
    <p:extLst>
      <p:ext uri="{BB962C8B-B14F-4D97-AF65-F5344CB8AC3E}">
        <p14:creationId xmlns:p14="http://schemas.microsoft.com/office/powerpoint/2010/main" val="105757535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70D1015-8325-2B0C-F80D-DF001D8D72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5" y="618518"/>
            <a:ext cx="10364451" cy="1170526"/>
          </a:xfrm>
        </p:spPr>
        <p:txBody>
          <a:bodyPr>
            <a:normAutofit/>
          </a:bodyPr>
          <a:lstStyle/>
          <a:p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źródła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62B18AA-3E4D-2822-C8E6-F32EDBDD94F4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742160"/>
          </a:xfrm>
        </p:spPr>
        <p:txBody>
          <a:bodyPr>
            <a:normAutofit fontScale="47500" lnSpcReduction="20000"/>
          </a:bodyPr>
          <a:lstStyle/>
          <a:p>
            <a:pPr algn="l">
              <a:buFont typeface="+mj-lt"/>
              <a:buAutoNum type="arabicPeriod"/>
            </a:pPr>
            <a:r>
              <a:rPr lang="pl-PL" b="0" i="0" dirty="0">
                <a:effectLst/>
                <a:latin typeface="Lato" panose="020F0502020204030203" pitchFamily="34" charset="0"/>
              </a:rPr>
              <a:t>Barbara Kaja „Zarys terapii dziecka”</a:t>
            </a:r>
          </a:p>
          <a:p>
            <a:pPr algn="l">
              <a:buFont typeface="+mj-lt"/>
              <a:buAutoNum type="arabicPeriod"/>
            </a:pPr>
            <a:r>
              <a:rPr lang="pl-PL" b="0" i="0" u="sng" dirty="0">
                <a:effectLst/>
                <a:latin typeface="Lato" panose="020F0502020204030203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https://zdrowie.pap.pl/rodzice/stres-szkolny-niedostrzegane-cierpienie-dzieci</a:t>
            </a:r>
            <a:endParaRPr lang="pl-PL" b="0" i="0" dirty="0">
              <a:effectLst/>
              <a:latin typeface="Lato" panose="020F0502020204030203" pitchFamily="34" charset="0"/>
            </a:endParaRPr>
          </a:p>
          <a:p>
            <a:pPr algn="l">
              <a:buFont typeface="+mj-lt"/>
              <a:buAutoNum type="arabicPeriod"/>
            </a:pPr>
            <a:r>
              <a:rPr lang="pl-PL" b="0" i="0" dirty="0">
                <a:effectLst/>
                <a:latin typeface="Lato" panose="020F0502020204030203" pitchFamily="34" charset="0"/>
              </a:rPr>
              <a:t>Isabelle </a:t>
            </a:r>
            <a:r>
              <a:rPr lang="pl-PL" b="0" i="0" dirty="0" err="1">
                <a:effectLst/>
                <a:latin typeface="Lato" panose="020F0502020204030203" pitchFamily="34" charset="0"/>
              </a:rPr>
              <a:t>Filliozat</a:t>
            </a:r>
            <a:r>
              <a:rPr lang="pl-PL" b="0" i="0" dirty="0">
                <a:effectLst/>
                <a:latin typeface="Lato" panose="020F0502020204030203" pitchFamily="34" charset="0"/>
              </a:rPr>
              <a:t> „W sercu emocji dziecka”</a:t>
            </a:r>
          </a:p>
          <a:p>
            <a:pPr algn="l">
              <a:buFont typeface="+mj-lt"/>
              <a:buAutoNum type="arabicPeriod"/>
            </a:pPr>
            <a:r>
              <a:rPr lang="pl-PL" b="0" i="0" dirty="0" err="1">
                <a:effectLst/>
                <a:latin typeface="Lato" panose="020F0502020204030203" pitchFamily="34" charset="0"/>
              </a:rPr>
              <a:t>Eline</a:t>
            </a:r>
            <a:r>
              <a:rPr lang="pl-PL" b="0" i="0" dirty="0">
                <a:effectLst/>
                <a:latin typeface="Lato" panose="020F0502020204030203" pitchFamily="34" charset="0"/>
              </a:rPr>
              <a:t> </a:t>
            </a:r>
            <a:r>
              <a:rPr lang="pl-PL" b="0" i="0" dirty="0" err="1">
                <a:effectLst/>
                <a:latin typeface="Lato" panose="020F0502020204030203" pitchFamily="34" charset="0"/>
              </a:rPr>
              <a:t>Snel</a:t>
            </a:r>
            <a:r>
              <a:rPr lang="pl-PL" b="0" i="0" dirty="0">
                <a:effectLst/>
                <a:latin typeface="Lato" panose="020F0502020204030203" pitchFamily="34" charset="0"/>
              </a:rPr>
              <a:t> „Uważność i spokój żabki”</a:t>
            </a:r>
          </a:p>
          <a:p>
            <a:pPr>
              <a:buFont typeface="+mj-lt"/>
              <a:buAutoNum type="arabicPeriod"/>
            </a:pPr>
            <a:r>
              <a:rPr lang="pl-PL" dirty="0"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https://jeeyoga.com/stres-w-szkole-3-proste-techniki-relaksacyjne-dla-dzieci/</a:t>
            </a:r>
            <a:endParaRPr lang="pl-PL" dirty="0"/>
          </a:p>
          <a:p>
            <a:pPr>
              <a:buFont typeface="+mj-lt"/>
              <a:buAutoNum type="arabicPeriod"/>
            </a:pPr>
            <a:r>
              <a:rPr lang="pl-PL" dirty="0"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https://earlystage.pl/blog/2021/03/12/cwiczenia-relaksacyjne-dla-dzieci-nauka-na-pelnym-luzie/</a:t>
            </a:r>
            <a:endParaRPr lang="pl-PL" dirty="0"/>
          </a:p>
          <a:p>
            <a:pPr>
              <a:buFont typeface="+mj-lt"/>
              <a:buAutoNum type="arabicPeriod"/>
            </a:pPr>
            <a:r>
              <a:rPr lang="pl-PL" dirty="0"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https://dziecisawazne.pl/jakie-sa-najlepsze-cwiczenia-relaksacyjne-dla-dzieci/</a:t>
            </a:r>
            <a:endParaRPr lang="pl-PL" dirty="0"/>
          </a:p>
          <a:p>
            <a:pPr marL="0" indent="0">
              <a:buNone/>
            </a:pPr>
            <a:r>
              <a:rPr lang="pl-PL" dirty="0"/>
              <a:t>8. </a:t>
            </a:r>
            <a:r>
              <a:rPr lang="pl-PL" dirty="0"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https://naturalnieozdrowiu.pl/cwiczenia-relaksacyjne-dla-dzieci-czyli-jak-pomoc-maluchom-wyciszyc-emocje/</a:t>
            </a:r>
            <a:endParaRPr lang="pl-PL" dirty="0"/>
          </a:p>
          <a:p>
            <a:pPr marL="0" indent="0">
              <a:buNone/>
            </a:pPr>
            <a:r>
              <a:rPr lang="pl-PL" dirty="0"/>
              <a:t>9. </a:t>
            </a:r>
            <a:r>
              <a:rPr lang="pl-PL" dirty="0"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https://www.google.com/search?q=balonik&amp;sxsrf=ALiCzsbP5Od-7ckBgvW97NoSb3n2p7xV_Q:1666544563990&amp;source=lnms&amp;tbm=isch&amp;sa=X&amp;ved=2ahUKEwj-tPSl6vb6AhUM_SoKHRfmBkQQ_AUoAXoECAIQAw&amp;biw=1366&amp;bih=624&amp;dpr=1#imgrc=bi-r5ecav6iceM</a:t>
            </a:r>
            <a:endParaRPr lang="pl-PL" dirty="0"/>
          </a:p>
          <a:p>
            <a:pPr marL="0" indent="0">
              <a:buNone/>
            </a:pPr>
            <a:r>
              <a:rPr lang="pl-PL" dirty="0"/>
              <a:t>10. https://www.google.com/search?q=zwinny+kotek&amp;tbm=isch&amp;ved=2ahUKEwjZ9vOm6vb6AhUG-yoKHZFOAjwQ2-cCegQIABAA&amp;oq=zwinny+kotek&amp;gs_lcp=CgNpbWcQAzoECCMQJzoFCAAQgAQ6BAgAEEM6BwgjEOoCECc6CAgAEIAEELEDOggIABCxAxCDAToHCAAQgAQQAzoGCAAQBRAeOgcIABCABBAYUKngAVjD_wFgloMCaAFwAHgCgAGsAYgBpA6SAQQxNy4zmAEAoAEBqgELZ3dzLXdpei1pbWewAQrAAQE&amp;sclient=img&amp;ei=tnNVY9nDBIb2qwGRnYngAw&amp;bih=624&amp;biw=1366#imgrc=MN67r6Z4NAUYDM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49116862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70D1015-8325-2B0C-F80D-DF001D8D72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5" y="618518"/>
            <a:ext cx="10364451" cy="1170526"/>
          </a:xfrm>
        </p:spPr>
        <p:txBody>
          <a:bodyPr>
            <a:normAutofit/>
          </a:bodyPr>
          <a:lstStyle/>
          <a:p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źródła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62B18AA-3E4D-2822-C8E6-F32EDBDD94F4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1524000"/>
            <a:ext cx="10363826" cy="4585252"/>
          </a:xfrm>
        </p:spPr>
        <p:txBody>
          <a:bodyPr>
            <a:normAutofit fontScale="40000" lnSpcReduction="20000"/>
          </a:bodyPr>
          <a:lstStyle/>
          <a:p>
            <a:pPr marL="0" indent="0">
              <a:buNone/>
            </a:pPr>
            <a:r>
              <a:rPr lang="pl-PL" sz="2500" dirty="0"/>
              <a:t>11. https://www.google.com/search?q=zdmuchiwanie+%C5%9Bwieczki&amp;tbm=isch&amp;ved=2ahUKEwiP-u_O6vb6AhXGGHcKHbELCWAQ2-cCegQIABAA&amp;oq=zdmuchiwanie+%C5%9Bwieczki&amp;gs_lcp=CgNpbWcQAzIFCAAQgAQ6BAgjECc6BwgjEOoCECc6BAgAEEM6CAgAEIAEELEDOggIABCxAxCDAToFCAAQsQM6BwgAEIAEEBg6CQgAEIAEEAoQGFCnBlixOGCCPGgBcAB4BYABjwaIAfQ4kgENMi41LjEuNC4xLjIuNJgBAKABAaoBC2d3cy13aXotaW1nsAEKwAEB&amp;sclient=img&amp;ei=CXRVY8_RNsax3AOxl6SABg&amp;bih=624&amp;biw=1366#imgrc=s8BOIhW-j_JmrM</a:t>
            </a:r>
          </a:p>
          <a:p>
            <a:pPr marL="0" indent="0">
              <a:buNone/>
            </a:pPr>
            <a:r>
              <a:rPr lang="pl-PL" sz="2500" dirty="0"/>
              <a:t>12. https://www.google.com/search?q=%C5%9Bmiech&amp;tbm=isch&amp;ved=2ahUKEwjg9oCH6_b6AhXRiIsKHaz7AFMQ2-cCegQIABAA&amp;oq=%C5%9Bmiech&amp;gs_lcp=CgNpbWcQAzIFCAAQgAQyBQgAEIAEMgUIABCABDIFCAAQgAQyBQgAEIAEMgUIABCABDIFCAAQgAQyBQgAEIAEMgUIABCABDIFCAAQgAQ6BAgjECc6BwgjEOoCECc6BAgAEEM6CAgAEIAEELEDOgsIABCABBCxAxCDAVCEBljIHWDfIGgBcAB4BYAB7wSIAbwVkgEJMi43LjQuNS0xmAEAoAEBqgELZ3dzLXdpei1pbWewAQrAAQE&amp;sclient=img&amp;ei=f3RVY6C7JdGRrgSs94OYBQ&amp;bih=624&amp;biw=1366#imgrc=HKhZs6hbW9O3kM</a:t>
            </a:r>
          </a:p>
          <a:p>
            <a:pPr marL="0" indent="0">
              <a:buNone/>
            </a:pPr>
            <a:r>
              <a:rPr lang="pl-PL" sz="2500" dirty="0"/>
              <a:t>13. https://www.google.com/search?q=walk&amp;tbm=isch&amp;ved=2ahUKEwiR2_DQ9_b6AhUppIsKHQvkDJgQ2-cCegQIABAA&amp;oq=walk&amp;gs_lcp=CgNpbWcQAzIICAAQgAQQsQMyBQgAEIAEMggIABCABBCxAzIICAAQgAQQsQMyBQgAEIAEMgUIABCABDIICAAQgAQQsQMyBQgAEIAEMgUIABCABDIFCAAQgAQ6BAgjECc6BwgjEOoCECc6BAgAEEM6CAgAELEDEIMBOgsIABCABBCxAxCDAVD1BVjWEWDyE2gBcAB4AoABhQGIAeMGkgEDOC4ymAEAoAEBqgELZ3dzLXdpei1pbWewAQrAAQE&amp;sclient=img&amp;ei=r4FVY9HHLqnIrgSLyLPACQ&amp;bih=624&amp;biw=1366#imgrc=UAikWZxz3YS0pM</a:t>
            </a:r>
          </a:p>
          <a:p>
            <a:pPr marL="0" indent="0">
              <a:buNone/>
            </a:pPr>
            <a:r>
              <a:rPr lang="pl-PL" sz="2500" dirty="0"/>
              <a:t>14. https://www.google.com/search?q=cat&amp;tbm=isch&amp;ved=2ahUKEwj1ivrV9_b6AhXG_CoKHeirBLgQ2-cCegQIABAA&amp;oq=cat&amp;gs_lcp=CgNpbWcQAzIECCMQJzIECAAQQzIECAAQQzIECAAQQzIICAAQgAQQsQMyCwgAEIAEELEDEIMBMggIABCABBCxAzIICAAQgAQQsQMyCAgAEIAEELEDMgUIABCABDoHCCMQ6gIQJzoHCAAQsQMQQ1CHBliJEmD4FWgBcAB4AoABugGIAakGkgEDNC4zmAEAoAEBqgELZ3dzLXdpei1pbWewAQrAAQE&amp;sclient=img&amp;ei=uoFVY_XFGMb5qwHo15LACw&amp;bih=624&amp;biw=1366#imgrc=ZZ6e8yXjA7zcMM</a:t>
            </a:r>
          </a:p>
          <a:p>
            <a:pPr marL="0" indent="0">
              <a:buNone/>
            </a:pPr>
            <a:r>
              <a:rPr lang="pl-PL" sz="2500" dirty="0"/>
              <a:t>15. https://www.google.com/search?q=elephant+drawing&amp;tbm=isch&amp;ved=2ahUKEwj1ivrV9_b6AhXG_CoKHeirBLgQ2-cCegQIABAA&amp;oq=elephant+&amp;gs_lcp=CgNpbWcQARgCMgsIABCABBCxAxCDATIFCAAQgAQyBQgAEIAEMgUIABCABDIFCAAQgAQyBQgAEIAEMgUIABCABDIFCAAQgAQyBQgAEIAEMgUIABCABDoECCMQJzoICAAQgAQQsQM6BAgAEEM6BwgjEOoCECc6CAgAELEDEIMBUKAGWIknYNI7aANwAHgCgAGDAYgBugeSAQQxMC4xmAEAoAEBqgELZ3dzLXdpei1pbWewAQrAAQE&amp;sclient=img&amp;ei=uoFVY_XFGMb5qwHo15LACw&amp;bih=624&amp;biw=1366#imgrc=feq1of50ekpNdM</a:t>
            </a:r>
          </a:p>
          <a:p>
            <a:pPr marL="0" indent="0">
              <a:buNone/>
            </a:pPr>
            <a:r>
              <a:rPr lang="pl-PL" sz="2500" dirty="0"/>
              <a:t>16. https://www.google.com/search?q=pizza&amp;tbm=isch&amp;ved=2ahUKEwjHq8Ph-Pb6AhURlosKHT8_Db4Q2-cCegQIABAA&amp;oq=pizza&amp;gs_lcp=CgNpbWcQAzIHCAAQsQMQQzIECAAQQzIICAAQgAQQsQMyCAgAEIAEELEDMgQIABBDMgUIABCABDIFCAAQgAQyBAgAEEMyBQgAEIAEMggIABCABBCxAzoECCMQJzoGCAAQBxAeOgcIIxDqAhAnUKUHWPVLYKlWaAJwAHgAgAFWiAHoA5IBATaYAQCgAQGqAQtnd3Mtd2l6LWltZ7ABCsABAQ&amp;sclient=img&amp;ei=34JVY4fABpGsrgS__rTwCw&amp;bih=624&amp;biw=1366#imgrc=2DM8kYywAg9rHM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1231926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519DB8E-FAC6-1400-E887-90F90E463F1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93913" y="1300785"/>
            <a:ext cx="10349947" cy="2509213"/>
          </a:xfrm>
        </p:spPr>
        <p:txBody>
          <a:bodyPr/>
          <a:lstStyle/>
          <a:p>
            <a:r>
              <a:rPr lang="pl-PL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Ćwiczenia relaksacyjne</a:t>
            </a:r>
          </a:p>
        </p:txBody>
      </p:sp>
    </p:spTree>
    <p:extLst>
      <p:ext uri="{BB962C8B-B14F-4D97-AF65-F5344CB8AC3E}">
        <p14:creationId xmlns:p14="http://schemas.microsoft.com/office/powerpoint/2010/main" val="42864348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C83DCCE-F102-EFAA-B956-75136FC47A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3200" b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Ćwiczenia relaksacyjne dla dzieci - pomysły, techniki</a:t>
            </a:r>
            <a:br>
              <a:rPr lang="pl-PL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2F492F6-243C-05EE-2951-34EE4812DA46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2708491"/>
          </a:xfrm>
        </p:spPr>
        <p:txBody>
          <a:bodyPr>
            <a:normAutofit lnSpcReduction="10000"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pl-PL" sz="2400" cap="none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Stres</a:t>
            </a:r>
            <a:r>
              <a:rPr lang="pl-PL" sz="2400" cap="none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negatywnie wpływa na samopoczucie, humor, ale także na nasze zdrowie – powoduje wiele nieprzyjemnych bólów, których źródłem jest napięcie mięśniowe. Ze stresem borykają się zarówno dorośli, jak i ci najmłodsi. Ćwiczenia relaksacyjne dla dzieci to jeden ze świetnych sposobów na rozładowanie stresu. </a:t>
            </a:r>
            <a:r>
              <a:rPr lang="pl-PL" sz="2400" cap="none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Ponadto, </a:t>
            </a:r>
            <a:r>
              <a:rPr lang="pl-PL" sz="2400" cap="none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pomagają im zdobyć nowe doświadczenia i pomysły na zabawy w grupie. </a:t>
            </a:r>
            <a:endParaRPr lang="pl-PL" sz="2400" cap="none" dirty="0">
              <a:solidFill>
                <a:srgbClr val="0070C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endParaRPr lang="pl-P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87497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D326B2E-9DAE-043D-3F2A-C19131714F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pl-PL" sz="3200" b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Przede wszystkim zabawa!</a:t>
            </a:r>
            <a:br>
              <a:rPr lang="pl-PL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pl-P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F0E1644-E8A6-2531-80D5-EF10BF12C437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2367093"/>
            <a:ext cx="10363826" cy="3212072"/>
          </a:xfrm>
        </p:spPr>
        <p:txBody>
          <a:bodyPr>
            <a:normAutofit lnSpcReduction="10000"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pl-PL" sz="2400" cap="none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Kluczem do udanej sesji ćwiczeń relaksacyjnych dla dzieci jest stworzenie atmosfery zabawy. Małe dzieci nie zrozumieją trudnych i długich poleceń. Zanim zaczniemy pokazywać dzieciom ćwiczenia relaksacyjne, trzeba zaspokoić ich naturalną potrzebę bycia w ruchu. Żeby ćwiczenia relaksacyjne dla dzieci przyniosły efekty, muszą być po prostu świetną zabawą! Dzięki temu staną się nowym nawykiem, którego dzieci nie będą mogły się doczekać! </a:t>
            </a:r>
          </a:p>
          <a:p>
            <a:pPr>
              <a:lnSpc>
                <a:spcPct val="150000"/>
              </a:lnSpc>
            </a:pPr>
            <a:endParaRPr lang="pl-PL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34650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10276E1-AFA5-F105-F5E9-0EC2DB6304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b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sz="32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Zalety ćwiczeń relaksacyjnych                      dla dzieci </a:t>
            </a:r>
            <a:endParaRPr lang="pl-PL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12748A4-2CCD-1E44-1B9C-B3D09E84F66A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702404"/>
          </a:xfrm>
        </p:spPr>
        <p:txBody>
          <a:bodyPr>
            <a:normAutofit fontScale="77500" lnSpcReduction="20000"/>
          </a:bodyPr>
          <a:lstStyle/>
          <a:p>
            <a:pPr marL="0" indent="0" algn="just">
              <a:lnSpc>
                <a:spcPct val="160000"/>
              </a:lnSpc>
              <a:spcAft>
                <a:spcPts val="2250"/>
              </a:spcAft>
              <a:buNone/>
            </a:pPr>
            <a:r>
              <a:rPr lang="pl-PL" sz="2800" cap="none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Najlepsze ćwiczenia to te, które przynoszą najkorzystniejsze efekty! Wybór ćwiczeń relaksacyjnych dla dzieci zależy od ich wieku, stylu życia, obowiązków, rutyny i wielu innych czynników. Ćwiczenia relaksacyjne można wprowadzać w różnych porach dnia,    na przykład rano po przebudzeniu, w szkole – przed rozpoczęciem zajęć, w czasie zajęć,  w przerwie między zajęciami, przed snem.</a:t>
            </a:r>
          </a:p>
          <a:p>
            <a:pPr marL="0" indent="0" algn="just">
              <a:lnSpc>
                <a:spcPct val="160000"/>
              </a:lnSpc>
              <a:spcAft>
                <a:spcPts val="2250"/>
              </a:spcAft>
              <a:buNone/>
            </a:pPr>
            <a:r>
              <a:rPr lang="pl-PL" sz="2800" cap="none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Ważne, aby dziecko zarówno w domu, jak i w szkole miało możliwość i czas na relaks. </a:t>
            </a:r>
          </a:p>
          <a:p>
            <a:endParaRPr lang="pl-P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52928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DBAD722-3526-085A-0B2C-C1335DBD5C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3200" b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Pomysły na ćwiczenia relaksacyjne              dla dzieci</a:t>
            </a:r>
            <a:r>
              <a:rPr lang="pl-PL" sz="320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br>
              <a:rPr lang="pl-PL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pl-P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2503008-A06B-BF6E-33DE-DE6B59C80E09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2367093"/>
            <a:ext cx="10363826" cy="1913360"/>
          </a:xfrm>
        </p:spPr>
        <p:txBody>
          <a:bodyPr/>
          <a:lstStyle/>
          <a:p>
            <a:pPr marL="0" indent="0">
              <a:lnSpc>
                <a:spcPct val="150000"/>
              </a:lnSpc>
              <a:buNone/>
            </a:pPr>
            <a:r>
              <a:rPr lang="pl-PL" sz="2400" cap="none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Nabieranie i wydychanie powietrza, słuchanie muzyki klasycznej albo szumu fal            i śpiewu ptaków - brzmi nudno? Właśnie dlatego zamiast oklepanych pomysłów  na ćwiczenia relaksacyjne dla dzieci, lepiej wybrać jedną z </a:t>
            </a:r>
            <a:r>
              <a:rPr lang="pl-PL" sz="2400" cap="none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poniższy</a:t>
            </a:r>
            <a:r>
              <a:rPr lang="pl-PL" sz="2400" cap="none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 propozycji!</a:t>
            </a:r>
          </a:p>
          <a:p>
            <a:endParaRPr lang="pl-P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4128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B6B654A-E88A-485B-3814-415D6DC397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3200" b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„Pisze Pani na maszynie”</a:t>
            </a:r>
            <a:endParaRPr lang="pl-PL" sz="32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6BE79A3-182E-8194-AC1D-10BCF048AB50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5" y="2214694"/>
            <a:ext cx="10363826" cy="3357846"/>
          </a:xfrm>
        </p:spPr>
        <p:txBody>
          <a:bodyPr>
            <a:normAutofit fontScale="40000" lnSpcReduction="20000"/>
          </a:bodyPr>
          <a:lstStyle/>
          <a:p>
            <a:pPr marL="0" indent="0" algn="just">
              <a:lnSpc>
                <a:spcPct val="170000"/>
              </a:lnSpc>
              <a:buNone/>
            </a:pPr>
            <a:r>
              <a:rPr lang="pl-PL" sz="5100" cap="none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Zabawa w parach (dziecko z dzieckiem). Jedna osoba na plecach drugiej osoby demonstruje pewne ruchy całą dłonią, palcami, opuszkami palców – po czym następuje zamiana ról. </a:t>
            </a:r>
          </a:p>
          <a:p>
            <a:pPr marL="0" indent="0" algn="just">
              <a:lnSpc>
                <a:spcPct val="170000"/>
              </a:lnSpc>
              <a:buNone/>
            </a:pPr>
            <a:r>
              <a:rPr lang="pl-PL" sz="5100" cap="none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 zabawa to świetny pomysł na ćwiczenie relaksacyjne dla dzieci – angażuje dwie osoby jednocześnie, relaksuje, uczy, wpływa korzystnie na koncentrację i na pamięć, ponieważ dzieci szybko zapamiętują wierszyk i same powtarzają go wraz z odpowiednimi ruchami. </a:t>
            </a:r>
          </a:p>
          <a:p>
            <a:pPr marL="0" indent="0">
              <a:lnSpc>
                <a:spcPct val="170000"/>
              </a:lnSpc>
              <a:buNone/>
            </a:pPr>
            <a:endParaRPr lang="pl-PL" sz="8000" cap="none" dirty="0">
              <a:solidFill>
                <a:srgbClr val="0070C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70000"/>
              </a:lnSpc>
            </a:pPr>
            <a:endParaRPr lang="pl-PL" sz="1800" cap="none" dirty="0">
              <a:solidFill>
                <a:srgbClr val="0070C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70000"/>
              </a:lnSpc>
              <a:buNone/>
            </a:pPr>
            <a:endParaRPr lang="pl-PL" sz="1800" cap="none" dirty="0">
              <a:solidFill>
                <a:srgbClr val="0070C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70000"/>
              </a:lnSpc>
            </a:pPr>
            <a:endParaRPr lang="pl-P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82559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A45D2EA-B793-CF10-21FA-34ABD530314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807757" y="525751"/>
            <a:ext cx="10363826" cy="6076127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endParaRPr lang="pl-PL" sz="1800" b="1" cap="none" dirty="0">
              <a:solidFill>
                <a:srgbClr val="00000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l-PL" sz="1800" b="1" cap="none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Pisze pani na maszynie a, b, c, przecinek, a, b, c, przecinek</a:t>
            </a:r>
            <a:r>
              <a:rPr lang="pl-PL" sz="1800" cap="none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- podczas recytowania wierszyka: pukanie paluszkami po plecach dziecka, naśladowanie pisania na maszynie lub klawiaturze. Na przecinek delikatne muśnięcie szyi </a:t>
            </a:r>
            <a:r>
              <a:rPr lang="pl-PL" sz="1800" cap="none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pl-PL" sz="1800" cap="none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powoduje łaskotki. 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l-PL" sz="1800" b="1" cap="none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Przeszły wielkie słonie</a:t>
            </a:r>
            <a:r>
              <a:rPr lang="pl-PL" sz="1800" cap="none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pl-PL" sz="1800" cap="none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r>
              <a:rPr lang="pl-PL" sz="1800" cap="none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powolne i delikatne pukanie po pleckach pięściami (brzmi strasznie, ale chodzi o delikatne ruchy).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l-PL" sz="1800" b="1" cap="none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Przegalopowały konie</a:t>
            </a:r>
            <a:r>
              <a:rPr lang="pl-PL" sz="1800" cap="none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- opukiwanie pleców trzema palcami wzdłuż kręgosłupa.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l-PL" sz="1800" b="1" cap="none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Przeszły panie na szpileczkach</a:t>
            </a:r>
            <a:r>
              <a:rPr lang="pl-PL" sz="1800" cap="none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pl-PL" sz="1800" cap="none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r>
              <a:rPr lang="pl-PL" sz="1800" cap="none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pukanie palcami lub paznokciami po plecach dziecka wzdłuż kręgosłupa </a:t>
            </a:r>
            <a:r>
              <a:rPr lang="pl-PL" sz="1800" cap="none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pl-PL" sz="1800" cap="none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naśladowanie pań na szpileczkach. 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l-PL" sz="1800" b="1" cap="none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Przepłynęła miła rzeczka</a:t>
            </a:r>
            <a:r>
              <a:rPr lang="pl-PL" sz="1800" cap="none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- ruch posuwisty całą dłonią od szyi do końca kręgosłupa.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l-PL" sz="1800" b="1" cap="none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Popadał drobny deszczyk</a:t>
            </a:r>
            <a:r>
              <a:rPr lang="pl-PL" sz="1800" cap="none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- lekkie uderzanie wszystkimi palcami u rąk po plecach - naśladowanie pukającego o podłoże deszczu. 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l-PL" sz="1800" b="1" cap="none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Poczuł(a) pan(i) dreszczyk?</a:t>
            </a:r>
            <a:r>
              <a:rPr lang="pl-PL" sz="1800" cap="none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- Ruch posuwisty całą dłonią w szybkim tempie po plecach dziecka. 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2158284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BFA047A-EB67-5F86-2EA8-083E336AC2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3200" b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„Zwinny kotek”</a:t>
            </a:r>
            <a:br>
              <a:rPr lang="pl-PL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8EC5E27-3CB4-FCA6-6909-24880528AD48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5" y="2327335"/>
            <a:ext cx="10363826" cy="3424107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spcAft>
                <a:spcPts val="2250"/>
              </a:spcAft>
              <a:buNone/>
            </a:pPr>
            <a:r>
              <a:rPr lang="pl-PL" sz="2400" cap="none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 zabawie wykorzystujemy delikatne chustki z tiulu. Jedną ręką podrzucamy chustkę w górę, a drugą ręką chwytamy opadającą chustkę. W zabawie chodzi o to, żeby chustka nie spadła na podłogę. Ćwiczenia relaksacyjne dla dzieci tego typu zmuszają do skupienia się, szybkiego reagowania na bodźce zewnętrzne i odcięcia się od innych zadań. Dzięki temu dziecko poprawia swoją kondycję i sprawność ruchową, a jednocześnie pracuje nad koncentracją. </a:t>
            </a:r>
          </a:p>
        </p:txBody>
      </p:sp>
    </p:spTree>
    <p:extLst>
      <p:ext uri="{BB962C8B-B14F-4D97-AF65-F5344CB8AC3E}">
        <p14:creationId xmlns:p14="http://schemas.microsoft.com/office/powerpoint/2010/main" val="585021690"/>
      </p:ext>
    </p:extLst>
  </p:cSld>
  <p:clrMapOvr>
    <a:masterClrMapping/>
  </p:clrMapOvr>
</p:sld>
</file>

<file path=ppt/theme/theme1.xml><?xml version="1.0" encoding="utf-8"?>
<a:theme xmlns:a="http://schemas.openxmlformats.org/drawingml/2006/main" name="Kropla">
  <a:themeElements>
    <a:clrScheme name="Droplet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A633B6A3-9E7F-4C10-9C98-2517A313436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TM04033925[[fn=Kropla]]</Template>
  <TotalTime>132</TotalTime>
  <Words>1457</Words>
  <Application>Microsoft Office PowerPoint</Application>
  <PresentationFormat>Panoramiczny</PresentationFormat>
  <Paragraphs>60</Paragraphs>
  <Slides>15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6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15</vt:i4>
      </vt:variant>
    </vt:vector>
  </HeadingPairs>
  <TitlesOfParts>
    <vt:vector size="22" baseType="lpstr">
      <vt:lpstr>Arial</vt:lpstr>
      <vt:lpstr>Calibri</vt:lpstr>
      <vt:lpstr>Courier New</vt:lpstr>
      <vt:lpstr>Lato</vt:lpstr>
      <vt:lpstr>Times New Roman</vt:lpstr>
      <vt:lpstr>Tw Cen MT</vt:lpstr>
      <vt:lpstr>Kropla</vt:lpstr>
      <vt:lpstr>Prezentacja na zajęcia szkolne dla nauczycieli klas 0-3</vt:lpstr>
      <vt:lpstr>Ćwiczenia relaksacyjne</vt:lpstr>
      <vt:lpstr>Ćwiczenia relaksacyjne dla dzieci - pomysły, techniki </vt:lpstr>
      <vt:lpstr>Przede wszystkim zabawa! </vt:lpstr>
      <vt:lpstr> Zalety ćwiczeń relaksacyjnych                      dla dzieci </vt:lpstr>
      <vt:lpstr>Pomysły na ćwiczenia relaksacyjne              dla dzieci  </vt:lpstr>
      <vt:lpstr>„Pisze Pani na maszynie”</vt:lpstr>
      <vt:lpstr>Prezentacja programu PowerPoint</vt:lpstr>
      <vt:lpstr>„Zwinny kotek” </vt:lpstr>
      <vt:lpstr>„Pierzynka” </vt:lpstr>
      <vt:lpstr>Inne przykłady ćwiczeń</vt:lpstr>
      <vt:lpstr>Efekty  </vt:lpstr>
      <vt:lpstr>Dziękujemy za uwagę</vt:lpstr>
      <vt:lpstr>źródła</vt:lpstr>
      <vt:lpstr>źródła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Ćwiczenia relaksacyjne</dc:title>
  <dc:creator>Katarzyna Cnotalska</dc:creator>
  <cp:lastModifiedBy>Katarzyna Cnotalska</cp:lastModifiedBy>
  <cp:revision>14</cp:revision>
  <dcterms:created xsi:type="dcterms:W3CDTF">2022-10-21T13:13:43Z</dcterms:created>
  <dcterms:modified xsi:type="dcterms:W3CDTF">2022-11-18T17:46:27Z</dcterms:modified>
</cp:coreProperties>
</file>